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6" r:id="rId5"/>
  </p:sldMasterIdLst>
  <p:notesMasterIdLst>
    <p:notesMasterId r:id="rId33"/>
  </p:notesMasterIdLst>
  <p:handoutMasterIdLst>
    <p:handoutMasterId r:id="rId34"/>
  </p:handoutMasterIdLst>
  <p:sldIdLst>
    <p:sldId id="256" r:id="rId6"/>
    <p:sldId id="346" r:id="rId7"/>
    <p:sldId id="359" r:id="rId8"/>
    <p:sldId id="351" r:id="rId9"/>
    <p:sldId id="394" r:id="rId10"/>
    <p:sldId id="352" r:id="rId11"/>
    <p:sldId id="353" r:id="rId12"/>
    <p:sldId id="347" r:id="rId13"/>
    <p:sldId id="350" r:id="rId14"/>
    <p:sldId id="329" r:id="rId15"/>
    <p:sldId id="344" r:id="rId16"/>
    <p:sldId id="330" r:id="rId17"/>
    <p:sldId id="343" r:id="rId18"/>
    <p:sldId id="348" r:id="rId19"/>
    <p:sldId id="349" r:id="rId20"/>
    <p:sldId id="257" r:id="rId21"/>
    <p:sldId id="258" r:id="rId22"/>
    <p:sldId id="259" r:id="rId23"/>
    <p:sldId id="260" r:id="rId24"/>
    <p:sldId id="261" r:id="rId25"/>
    <p:sldId id="262" r:id="rId26"/>
    <p:sldId id="263" r:id="rId27"/>
    <p:sldId id="264" r:id="rId28"/>
    <p:sldId id="265" r:id="rId29"/>
    <p:sldId id="266" r:id="rId30"/>
    <p:sldId id="336" r:id="rId31"/>
    <p:sldId id="340" r:id="rId32"/>
  </p:sldIdLst>
  <p:sldSz cx="20104100" cy="11309350"/>
  <p:notesSz cx="20104100" cy="113093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C1109526-B9D0-43F6-BC6C-07F97D6215B8}">
          <p14:sldIdLst>
            <p14:sldId id="256"/>
          </p14:sldIdLst>
        </p14:section>
        <p14:section name="About MPI" id="{839CD150-0FD9-4D26-989F-DEBFE16DADB0}">
          <p14:sldIdLst>
            <p14:sldId id="346"/>
            <p14:sldId id="359"/>
            <p14:sldId id="351"/>
            <p14:sldId id="394"/>
          </p14:sldIdLst>
        </p14:section>
        <p14:section name="About the Challenge" id="{41D079A7-AD11-476D-AD36-B278B8423B39}">
          <p14:sldIdLst>
            <p14:sldId id="352"/>
            <p14:sldId id="353"/>
            <p14:sldId id="347"/>
            <p14:sldId id="350"/>
          </p14:sldIdLst>
        </p14:section>
        <p14:section name="About Malaria" id="{8F030903-F3D5-4F61-99A2-D7027FE2044A}">
          <p14:sldIdLst>
            <p14:sldId id="329"/>
            <p14:sldId id="344"/>
            <p14:sldId id="330"/>
          </p14:sldIdLst>
        </p14:section>
        <p14:section name="Malaria Quiz" id="{B110C94A-8ED1-4F27-B87E-AF491A04FEA8}">
          <p14:sldIdLst>
            <p14:sldId id="343"/>
            <p14:sldId id="348"/>
            <p14:sldId id="349"/>
            <p14:sldId id="257"/>
            <p14:sldId id="258"/>
            <p14:sldId id="259"/>
            <p14:sldId id="260"/>
            <p14:sldId id="261"/>
            <p14:sldId id="262"/>
            <p14:sldId id="263"/>
            <p14:sldId id="264"/>
            <p14:sldId id="265"/>
            <p14:sldId id="266"/>
            <p14:sldId id="336"/>
            <p14:sldId id="340"/>
          </p14:sldIdLst>
        </p14:section>
      </p14:sectionLst>
    </p:ext>
    <p:ext uri="{EFAFB233-063F-42B5-8137-9DF3F51BA10A}">
      <p15:sldGuideLst xmlns:p15="http://schemas.microsoft.com/office/powerpoint/2012/main">
        <p15:guide id="1" orient="horz" pos="2880">
          <p15:clr>
            <a:srgbClr val="A4A3A4"/>
          </p15:clr>
        </p15:guide>
        <p15:guide id="2" pos="5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AD255"/>
    <a:srgbClr val="DB2F26"/>
    <a:srgbClr val="F18C26"/>
    <a:srgbClr val="6CF428"/>
    <a:srgbClr val="16478E"/>
    <a:srgbClr val="2C2925"/>
    <a:srgbClr val="5B88CB"/>
    <a:srgbClr val="747474"/>
    <a:srgbClr val="E1251B"/>
    <a:srgbClr val="D928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6C1511-120E-0945-B929-BBEF0022C165}" v="6" dt="2025-07-17T16:34:48.344"/>
    <p1510:client id="{B60C5972-0318-9A6E-351E-69658EF80E8D}" v="4" dt="2025-07-17T16:50:13.625"/>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83678" autoAdjust="0"/>
  </p:normalViewPr>
  <p:slideViewPr>
    <p:cSldViewPr>
      <p:cViewPr varScale="1">
        <p:scale>
          <a:sx n="30" d="100"/>
          <a:sy n="30" d="100"/>
        </p:scale>
        <p:origin x="1368" y="258"/>
      </p:cViewPr>
      <p:guideLst>
        <p:guide orient="horz" pos="2880"/>
        <p:guide pos="572"/>
      </p:guideLst>
    </p:cSldViewPr>
  </p:slideViewPr>
  <p:notesTextViewPr>
    <p:cViewPr>
      <p:scale>
        <a:sx n="100" d="100"/>
        <a:sy n="100" d="100"/>
      </p:scale>
      <p:origin x="0" y="-606"/>
    </p:cViewPr>
  </p:notesTextViewPr>
  <p:notesViewPr>
    <p:cSldViewPr>
      <p:cViewPr varScale="1">
        <p:scale>
          <a:sx n="99" d="100"/>
          <a:sy n="99" d="100"/>
        </p:scale>
        <p:origin x="1384" y="4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e Sjolund" userId="S::maddie.sjolund@malariapartners.org::5cce7380-2360-4d3b-b4a5-4c0cd9d7adac" providerId="AD" clId="Web-{B60C5972-0318-9A6E-351E-69658EF80E8D}"/>
    <pc:docChg chg="modSld">
      <pc:chgData name="Maddie Sjolund" userId="S::maddie.sjolund@malariapartners.org::5cce7380-2360-4d3b-b4a5-4c0cd9d7adac" providerId="AD" clId="Web-{B60C5972-0318-9A6E-351E-69658EF80E8D}" dt="2025-07-17T16:50:13.625" v="3" actId="14100"/>
      <pc:docMkLst>
        <pc:docMk/>
      </pc:docMkLst>
      <pc:sldChg chg="addSp delSp modSp addAnim delAnim">
        <pc:chgData name="Maddie Sjolund" userId="S::maddie.sjolund@malariapartners.org::5cce7380-2360-4d3b-b4a5-4c0cd9d7adac" providerId="AD" clId="Web-{B60C5972-0318-9A6E-351E-69658EF80E8D}" dt="2025-07-17T16:50:13.625" v="3" actId="14100"/>
        <pc:sldMkLst>
          <pc:docMk/>
          <pc:sldMk cId="3422243003" sldId="347"/>
        </pc:sldMkLst>
        <pc:picChg chg="add mod">
          <ac:chgData name="Maddie Sjolund" userId="S::maddie.sjolund@malariapartners.org::5cce7380-2360-4d3b-b4a5-4c0cd9d7adac" providerId="AD" clId="Web-{B60C5972-0318-9A6E-351E-69658EF80E8D}" dt="2025-07-17T16:50:13.625" v="3" actId="14100"/>
          <ac:picMkLst>
            <pc:docMk/>
            <pc:sldMk cId="3422243003" sldId="347"/>
            <ac:picMk id="2" creationId="{CC0F830A-8943-01A3-DF54-66CFFAF93973}"/>
          </ac:picMkLst>
        </pc:picChg>
        <pc:picChg chg="del">
          <ac:chgData name="Maddie Sjolund" userId="S::maddie.sjolund@malariapartners.org::5cce7380-2360-4d3b-b4a5-4c0cd9d7adac" providerId="AD" clId="Web-{B60C5972-0318-9A6E-351E-69658EF80E8D}" dt="2025-07-17T16:47:38.544" v="0"/>
          <ac:picMkLst>
            <pc:docMk/>
            <pc:sldMk cId="3422243003" sldId="347"/>
            <ac:picMk id="5" creationId="{EEE45ADE-BE02-DA66-B3EF-0221D7FD8D9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E3EEF43-666F-3F53-34AB-297E7AFCE163}"/>
              </a:ext>
            </a:extLst>
          </p:cNvPr>
          <p:cNvSpPr>
            <a:spLocks noGrp="1"/>
          </p:cNvSpPr>
          <p:nvPr>
            <p:ph type="hdr" sz="quarter"/>
          </p:nvPr>
        </p:nvSpPr>
        <p:spPr>
          <a:xfrm>
            <a:off x="0" y="0"/>
            <a:ext cx="8712200" cy="56673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425A3E5-3D2E-31B8-97BA-5CB9DC7166FD}"/>
              </a:ext>
            </a:extLst>
          </p:cNvPr>
          <p:cNvSpPr>
            <a:spLocks noGrp="1"/>
          </p:cNvSpPr>
          <p:nvPr>
            <p:ph type="dt" sz="quarter" idx="1"/>
          </p:nvPr>
        </p:nvSpPr>
        <p:spPr>
          <a:xfrm>
            <a:off x="11387138" y="0"/>
            <a:ext cx="8712200" cy="566738"/>
          </a:xfrm>
          <a:prstGeom prst="rect">
            <a:avLst/>
          </a:prstGeom>
        </p:spPr>
        <p:txBody>
          <a:bodyPr vert="horz" lIns="91440" tIns="45720" rIns="91440" bIns="45720" rtlCol="0"/>
          <a:lstStyle>
            <a:lvl1pPr algn="r">
              <a:defRPr sz="1200"/>
            </a:lvl1pPr>
          </a:lstStyle>
          <a:p>
            <a:fld id="{6FD2B12B-6829-4A24-9994-051716BD2839}" type="datetimeFigureOut">
              <a:rPr lang="en-US" smtClean="0"/>
              <a:t>7/17/2025</a:t>
            </a:fld>
            <a:endParaRPr lang="en-US"/>
          </a:p>
        </p:txBody>
      </p:sp>
      <p:sp>
        <p:nvSpPr>
          <p:cNvPr id="4" name="Footer Placeholder 3">
            <a:extLst>
              <a:ext uri="{FF2B5EF4-FFF2-40B4-BE49-F238E27FC236}">
                <a16:creationId xmlns:a16="http://schemas.microsoft.com/office/drawing/2014/main" id="{9B72C56C-DEBE-FC62-442D-868A049CD510}"/>
              </a:ext>
            </a:extLst>
          </p:cNvPr>
          <p:cNvSpPr>
            <a:spLocks noGrp="1"/>
          </p:cNvSpPr>
          <p:nvPr>
            <p:ph type="ftr" sz="quarter" idx="2"/>
          </p:nvPr>
        </p:nvSpPr>
        <p:spPr>
          <a:xfrm>
            <a:off x="0" y="10742613"/>
            <a:ext cx="8712200" cy="56673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5003754-D964-160E-E2EB-873413590D77}"/>
              </a:ext>
            </a:extLst>
          </p:cNvPr>
          <p:cNvSpPr>
            <a:spLocks noGrp="1"/>
          </p:cNvSpPr>
          <p:nvPr>
            <p:ph type="sldNum" sz="quarter" idx="3"/>
          </p:nvPr>
        </p:nvSpPr>
        <p:spPr>
          <a:xfrm>
            <a:off x="11387138" y="10742613"/>
            <a:ext cx="8712200" cy="566737"/>
          </a:xfrm>
          <a:prstGeom prst="rect">
            <a:avLst/>
          </a:prstGeom>
        </p:spPr>
        <p:txBody>
          <a:bodyPr vert="horz" lIns="91440" tIns="45720" rIns="91440" bIns="45720" rtlCol="0" anchor="b"/>
          <a:lstStyle>
            <a:lvl1pPr algn="r">
              <a:defRPr sz="1200"/>
            </a:lvl1pPr>
          </a:lstStyle>
          <a:p>
            <a:fld id="{C10FC059-C10B-4417-9549-2B0ADCEC2D67}" type="slidenum">
              <a:rPr lang="en-US" smtClean="0"/>
              <a:t>‹#›</a:t>
            </a:fld>
            <a:endParaRPr lang="en-US"/>
          </a:p>
        </p:txBody>
      </p:sp>
    </p:spTree>
    <p:extLst>
      <p:ext uri="{BB962C8B-B14F-4D97-AF65-F5344CB8AC3E}">
        <p14:creationId xmlns:p14="http://schemas.microsoft.com/office/powerpoint/2010/main" val="6327463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2200" cy="5667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1387138" y="0"/>
            <a:ext cx="8712200" cy="566738"/>
          </a:xfrm>
          <a:prstGeom prst="rect">
            <a:avLst/>
          </a:prstGeom>
        </p:spPr>
        <p:txBody>
          <a:bodyPr vert="horz" lIns="91440" tIns="45720" rIns="91440" bIns="45720" rtlCol="0"/>
          <a:lstStyle>
            <a:lvl1pPr algn="r">
              <a:defRPr sz="1200"/>
            </a:lvl1pPr>
          </a:lstStyle>
          <a:p>
            <a:fld id="{A4932167-CB91-4A82-8F59-95E1C9C6E254}" type="datetimeFigureOut">
              <a:rPr lang="en-US" smtClean="0"/>
              <a:t>7/17/2025</a:t>
            </a:fld>
            <a:endParaRPr lang="en-US"/>
          </a:p>
        </p:txBody>
      </p:sp>
      <p:sp>
        <p:nvSpPr>
          <p:cNvPr id="4" name="Slide Image Placeholder 3"/>
          <p:cNvSpPr>
            <a:spLocks noGrp="1" noRot="1" noChangeAspect="1"/>
          </p:cNvSpPr>
          <p:nvPr>
            <p:ph type="sldImg" idx="2"/>
          </p:nvPr>
        </p:nvSpPr>
        <p:spPr>
          <a:xfrm>
            <a:off x="6659563" y="1414463"/>
            <a:ext cx="6784975" cy="38163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2009775" y="5441950"/>
            <a:ext cx="16084550" cy="44545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0742613"/>
            <a:ext cx="8712200" cy="5667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1387138" y="10742613"/>
            <a:ext cx="8712200" cy="566737"/>
          </a:xfrm>
          <a:prstGeom prst="rect">
            <a:avLst/>
          </a:prstGeom>
        </p:spPr>
        <p:txBody>
          <a:bodyPr vert="horz" lIns="91440" tIns="45720" rIns="91440" bIns="45720" rtlCol="0" anchor="b"/>
          <a:lstStyle>
            <a:lvl1pPr algn="r">
              <a:defRPr sz="1200"/>
            </a:lvl1pPr>
          </a:lstStyle>
          <a:p>
            <a:fld id="{3E355B5E-B8EC-4DB4-B822-8336574B2A77}" type="slidenum">
              <a:rPr lang="en-US" smtClean="0"/>
              <a:t>‹#›</a:t>
            </a:fld>
            <a:endParaRPr lang="en-US"/>
          </a:p>
        </p:txBody>
      </p:sp>
    </p:spTree>
    <p:extLst>
      <p:ext uri="{BB962C8B-B14F-4D97-AF65-F5344CB8AC3E}">
        <p14:creationId xmlns:p14="http://schemas.microsoft.com/office/powerpoint/2010/main" val="1609016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Today I’m introducing a unique opportunity for our club to participate in a global Rotary effort called the </a:t>
            </a:r>
            <a:r>
              <a:rPr lang="en-US" b="1" dirty="0"/>
              <a:t>Under the Net Challenge</a:t>
            </a:r>
            <a:r>
              <a:rPr lang="en-US" dirty="0"/>
              <a:t>. This is organized by a nonprofit called </a:t>
            </a:r>
            <a:r>
              <a:rPr lang="en-US" b="1" dirty="0"/>
              <a:t>Malaria Partners International</a:t>
            </a:r>
            <a:r>
              <a:rPr lang="en-US" dirty="0"/>
              <a:t>, or MPI. </a:t>
            </a:r>
          </a:p>
          <a:p>
            <a:endParaRPr lang="en-US" dirty="0"/>
          </a:p>
          <a:p>
            <a:r>
              <a:rPr lang="en-US" dirty="0"/>
              <a:t>We’ll learn more about what they do and how this challenge helps fight malaria around the world—particularly in places where it’s still a deadly threat.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355B5E-B8EC-4DB4-B822-8336574B2A77}" type="slidenum">
              <a:rPr lang="en-US" smtClean="0"/>
              <a:t>1</a:t>
            </a:fld>
            <a:endParaRPr lang="en-US"/>
          </a:p>
        </p:txBody>
      </p:sp>
    </p:spTree>
    <p:extLst>
      <p:ext uri="{BB962C8B-B14F-4D97-AF65-F5344CB8AC3E}">
        <p14:creationId xmlns:p14="http://schemas.microsoft.com/office/powerpoint/2010/main" val="524626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MPI’s mission is to end malaria through an international Rotarian campaign—similar in scale and spirit to the Polio Plus campaign. Even today, malaria kills hundreds of thousands of people each year, mostly children under five. MPI believes that Rotarians, by learning, raising awareness, and working together, can play a powerful role in eliminating this disease.</a:t>
            </a:r>
          </a:p>
        </p:txBody>
      </p:sp>
      <p:sp>
        <p:nvSpPr>
          <p:cNvPr id="4" name="Slide Number Placeholder 3"/>
          <p:cNvSpPr>
            <a:spLocks noGrp="1"/>
          </p:cNvSpPr>
          <p:nvPr>
            <p:ph type="sldNum" sz="quarter" idx="5"/>
          </p:nvPr>
        </p:nvSpPr>
        <p:spPr/>
        <p:txBody>
          <a:bodyPr/>
          <a:lstStyle/>
          <a:p>
            <a:fld id="{3E355B5E-B8EC-4DB4-B822-8336574B2A77}" type="slidenum">
              <a:rPr lang="en-US" smtClean="0"/>
              <a:t>2</a:t>
            </a:fld>
            <a:endParaRPr lang="en-US"/>
          </a:p>
        </p:txBody>
      </p:sp>
    </p:spTree>
    <p:extLst>
      <p:ext uri="{BB962C8B-B14F-4D97-AF65-F5344CB8AC3E}">
        <p14:creationId xmlns:p14="http://schemas.microsoft.com/office/powerpoint/2010/main" val="1620607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MPI is based in the United States, their work is powered globally. They support and wo </a:t>
            </a:r>
            <a:r>
              <a:rPr lang="en-US" b="1" dirty="0"/>
              <a:t>four independent affiliate organizations</a:t>
            </a:r>
            <a:r>
              <a:rPr lang="en-US" dirty="0"/>
              <a:t> in malaria-endemic countries, where the risk and burden of malaria remain high. These affiliates lead locally driven projects once funding is in place.</a:t>
            </a:r>
          </a:p>
          <a:p>
            <a:r>
              <a:rPr lang="en-US" dirty="0"/>
              <a:t>The affiliates are located in:</a:t>
            </a:r>
            <a:endParaRPr lang="en-US" dirty="0">
              <a:ea typeface="Calibri"/>
              <a:cs typeface="Calibri"/>
            </a:endParaRPr>
          </a:p>
          <a:p>
            <a:pPr marL="171450" indent="-171450">
              <a:buFont typeface="Arial"/>
              <a:buChar char="•"/>
            </a:pPr>
            <a:r>
              <a:rPr lang="en-US" b="1" dirty="0"/>
              <a:t>Uganda</a:t>
            </a:r>
            <a:endParaRPr lang="en-US" dirty="0"/>
          </a:p>
          <a:p>
            <a:pPr marL="171450" indent="-171450">
              <a:buFont typeface="Arial"/>
              <a:buChar char="•"/>
            </a:pPr>
            <a:r>
              <a:rPr lang="en-US" b="1" dirty="0"/>
              <a:t>Zambia</a:t>
            </a:r>
            <a:endParaRPr lang="en-US" dirty="0"/>
          </a:p>
          <a:p>
            <a:pPr marL="171450" indent="-171450">
              <a:buFont typeface="Arial"/>
              <a:buChar char="•"/>
            </a:pPr>
            <a:r>
              <a:rPr lang="en-US" b="1" dirty="0"/>
              <a:t>West Africa</a:t>
            </a:r>
            <a:r>
              <a:rPr lang="en-US" dirty="0"/>
              <a:t> (covering 10 countries: Burkina Faso, Cape Verde, The Gambia, Guinea Bissau, Guinea Conakry, Liberia, Ivory Coast, Mali, Sierra Leone, and Senegal.</a:t>
            </a:r>
            <a:r>
              <a:rPr lang="en-US" dirty="0">
                <a:solidFill>
                  <a:srgbClr val="000000"/>
                </a:solidFill>
              </a:rPr>
              <a:t>)</a:t>
            </a:r>
            <a:endParaRPr lang="en-US" dirty="0"/>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E355B5E-B8EC-4DB4-B822-8336574B2A77}" type="slidenum">
              <a:rPr lang="en-US" smtClean="0"/>
              <a:t>3</a:t>
            </a:fld>
            <a:endParaRPr lang="en-US"/>
          </a:p>
        </p:txBody>
      </p:sp>
    </p:spTree>
    <p:extLst>
      <p:ext uri="{BB962C8B-B14F-4D97-AF65-F5344CB8AC3E}">
        <p14:creationId xmlns:p14="http://schemas.microsoft.com/office/powerpoint/2010/main" val="886056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MPI's strategy is designed to be adaptive and responsive. Their main focus areas are:</a:t>
            </a:r>
          </a:p>
          <a:p>
            <a:pPr marL="171450" indent="-171450">
              <a:buFont typeface="Arial"/>
              <a:buChar char="•"/>
            </a:pPr>
            <a:r>
              <a:rPr lang="en-US" b="1"/>
              <a:t>Advocacy</a:t>
            </a:r>
            <a:r>
              <a:rPr lang="en-US"/>
              <a:t>: Within Rotary, in malaria-endemic countries, and among global health partners.</a:t>
            </a:r>
          </a:p>
          <a:p>
            <a:pPr marL="171450" indent="-171450">
              <a:buFont typeface="Arial"/>
              <a:buChar char="•"/>
            </a:pPr>
            <a:r>
              <a:rPr lang="en-US" b="1" dirty="0"/>
              <a:t>Education</a:t>
            </a:r>
            <a:r>
              <a:rPr lang="en-US" dirty="0"/>
              <a:t>: Presentations at Rotary club meetings, district conferences, international conventions, and community events.</a:t>
            </a:r>
            <a:endParaRPr lang="en-US" dirty="0">
              <a:ea typeface="Calibri"/>
              <a:cs typeface="Calibri"/>
            </a:endParaRPr>
          </a:p>
          <a:p>
            <a:pPr marL="171450" indent="-171450">
              <a:buFont typeface="Arial"/>
              <a:buChar char="•"/>
            </a:pPr>
            <a:r>
              <a:rPr lang="en-US" b="1" dirty="0"/>
              <a:t>Strategic partnerships</a:t>
            </a:r>
            <a:r>
              <a:rPr lang="en-US" dirty="0"/>
              <a:t>: MPI collaborates with health ministries, malaria control programs, international NGOs, and Rotary groups around the world.</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355B5E-B8EC-4DB4-B822-8336574B2A77}" type="slidenum">
              <a:rPr lang="en-US" smtClean="0"/>
              <a:t>4</a:t>
            </a:fld>
            <a:endParaRPr lang="en-US"/>
          </a:p>
        </p:txBody>
      </p:sp>
    </p:spTree>
    <p:extLst>
      <p:ext uri="{BB962C8B-B14F-4D97-AF65-F5344CB8AC3E}">
        <p14:creationId xmlns:p14="http://schemas.microsoft.com/office/powerpoint/2010/main" val="948017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MPI invites all participating clubs and individuals to share their stories and photos. By joining this challenge, you can be featured in their </a:t>
            </a:r>
            <a:r>
              <a:rPr lang="en-US" b="1" dirty="0"/>
              <a:t>newsletter</a:t>
            </a:r>
            <a:r>
              <a:rPr lang="en-US" dirty="0"/>
              <a:t>, </a:t>
            </a:r>
            <a:r>
              <a:rPr lang="en-US" b="1" dirty="0"/>
              <a:t>website</a:t>
            </a:r>
            <a:r>
              <a:rPr lang="en-US" dirty="0"/>
              <a:t>, or across their social platforms: </a:t>
            </a:r>
            <a:r>
              <a:rPr lang="en-US" b="1" dirty="0"/>
              <a:t>Facebook, Instagram, LinkedIn, and YouTube</a:t>
            </a:r>
            <a:r>
              <a:rPr lang="en-US" dirty="0"/>
              <a:t>. It’s a great way to raise awareness and show how your club is taking action to fight malaria.</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355B5E-B8EC-4DB4-B822-8336574B2A77}" type="slidenum">
              <a:rPr lang="en-US" smtClean="0"/>
              <a:t>5</a:t>
            </a:fld>
            <a:endParaRPr lang="en-US"/>
          </a:p>
        </p:txBody>
      </p:sp>
    </p:spTree>
    <p:extLst>
      <p:ext uri="{BB962C8B-B14F-4D97-AF65-F5344CB8AC3E}">
        <p14:creationId xmlns:p14="http://schemas.microsoft.com/office/powerpoint/2010/main" val="2707681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C2C0F-2226-F8BA-5320-BCA42EFD13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596D1F-6553-4AE5-3E17-601563FA9C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E9BCA2-9C79-BBF2-1B98-EBB1A4CF8244}"/>
              </a:ext>
            </a:extLst>
          </p:cNvPr>
          <p:cNvSpPr>
            <a:spLocks noGrp="1"/>
          </p:cNvSpPr>
          <p:nvPr>
            <p:ph type="body" idx="1"/>
          </p:nvPr>
        </p:nvSpPr>
        <p:spPr/>
        <p:txBody>
          <a:bodyPr/>
          <a:lstStyle/>
          <a:p>
            <a:r>
              <a:rPr lang="en-US" dirty="0"/>
              <a:t>The </a:t>
            </a:r>
            <a:r>
              <a:rPr lang="en-US" b="1" dirty="0"/>
              <a:t>Under the Net Challenge</a:t>
            </a:r>
            <a:r>
              <a:rPr lang="en-US" dirty="0"/>
              <a:t> invites Rotarians to experience, in a small way, what millions of people in malaria-endemic regions go through each night—</a:t>
            </a:r>
            <a:r>
              <a:rPr lang="en-US" b="1" dirty="0"/>
              <a:t>sleeping under a mosquito net to avoid deadly bites</a:t>
            </a:r>
            <a:r>
              <a:rPr lang="en-US" dirty="0"/>
              <a:t>.</a:t>
            </a:r>
          </a:p>
          <a:p>
            <a:endParaRPr lang="en-US" dirty="0"/>
          </a:p>
          <a:p>
            <a:r>
              <a:rPr lang="en-US"/>
              <a:t>This challenge is about </a:t>
            </a:r>
            <a:r>
              <a:rPr lang="en-US" b="1"/>
              <a:t>learning through experience</a:t>
            </a:r>
            <a:r>
              <a:rPr lang="en-US"/>
              <a:t>, and it's deeply aligned with Rotary values: using service and empathy for the greater good. By stepping into someone else’s shoes, even for one night, we build a stronger foundation for partnership, understanding, and global engagement.</a:t>
            </a:r>
          </a:p>
          <a:p>
            <a:endParaRPr lang="en-US" sz="2400" dirty="0">
              <a:latin typeface="+mj-lt"/>
              <a:ea typeface="Calibri Light"/>
              <a:cs typeface="Calibri Light"/>
            </a:endParaRPr>
          </a:p>
        </p:txBody>
      </p:sp>
      <p:sp>
        <p:nvSpPr>
          <p:cNvPr id="4" name="Slide Number Placeholder 3">
            <a:extLst>
              <a:ext uri="{FF2B5EF4-FFF2-40B4-BE49-F238E27FC236}">
                <a16:creationId xmlns:a16="http://schemas.microsoft.com/office/drawing/2014/main" id="{4DC64667-BFF1-1E40-D847-1372DEAAA452}"/>
              </a:ext>
            </a:extLst>
          </p:cNvPr>
          <p:cNvSpPr>
            <a:spLocks noGrp="1"/>
          </p:cNvSpPr>
          <p:nvPr>
            <p:ph type="sldNum" sz="quarter" idx="5"/>
          </p:nvPr>
        </p:nvSpPr>
        <p:spPr/>
        <p:txBody>
          <a:bodyPr/>
          <a:lstStyle/>
          <a:p>
            <a:fld id="{3E355B5E-B8EC-4DB4-B822-8336574B2A77}" type="slidenum">
              <a:rPr lang="en-US" smtClean="0"/>
              <a:t>6</a:t>
            </a:fld>
            <a:endParaRPr lang="en-US"/>
          </a:p>
        </p:txBody>
      </p:sp>
    </p:spTree>
    <p:extLst>
      <p:ext uri="{BB962C8B-B14F-4D97-AF65-F5344CB8AC3E}">
        <p14:creationId xmlns:p14="http://schemas.microsoft.com/office/powerpoint/2010/main" val="2083677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94D67-F951-264C-8B11-A081ACE6D0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EE9414-40F9-0161-BFF6-A3C50129B2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C2C99E-6DA8-301F-0B21-AF7864E09202}"/>
              </a:ext>
            </a:extLst>
          </p:cNvPr>
          <p:cNvSpPr>
            <a:spLocks noGrp="1"/>
          </p:cNvSpPr>
          <p:nvPr>
            <p:ph type="body" idx="1"/>
          </p:nvPr>
        </p:nvSpPr>
        <p:spPr/>
        <p:txBody>
          <a:bodyPr/>
          <a:lstStyle/>
          <a:p>
            <a:r>
              <a:rPr lang="en-US"/>
              <a:t>There are two flexible ways for clubs to take part:</a:t>
            </a:r>
          </a:p>
          <a:p>
            <a:pPr marL="342900" indent="-342900">
              <a:buFont typeface="Arial"/>
              <a:buChar char="•"/>
            </a:pPr>
            <a:r>
              <a:rPr lang="en-US" b="1" dirty="0"/>
              <a:t>Club Challenge Format</a:t>
            </a:r>
            <a:r>
              <a:rPr lang="en-US" dirty="0"/>
              <a:t>: Your club sets a collective fundraising goal—say, $500 or $1,000. Then members </a:t>
            </a:r>
            <a:r>
              <a:rPr lang="en-US" b="1" dirty="0"/>
              <a:t>take turns sleeping under a mosquito net</a:t>
            </a:r>
            <a:r>
              <a:rPr lang="en-US" dirty="0"/>
              <a:t> until the goal is reached. It’s a rotating effort that builds momentum over time.</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pPr marL="342900" indent="-342900">
              <a:buFont typeface="Arial"/>
              <a:buChar char="•"/>
            </a:pPr>
            <a:r>
              <a:rPr lang="en-US" b="1" dirty="0"/>
              <a:t>Individual Challenge Format</a:t>
            </a:r>
            <a:r>
              <a:rPr lang="en-US" dirty="0"/>
              <a:t>: A single club member volunteers to sleep under a net for one or more nights. They collect </a:t>
            </a:r>
            <a:r>
              <a:rPr lang="en-US" b="1" dirty="0"/>
              <a:t>pledges for each night</a:t>
            </a:r>
            <a:r>
              <a:rPr lang="en-US" dirty="0"/>
              <a:t> from friends, Rotarians, or community members. It’s a simple but meaningful way to generate support.</a:t>
            </a:r>
            <a:endParaRPr lang="en-US" dirty="0">
              <a:ea typeface="Calibri"/>
              <a:cs typeface="Calibri"/>
            </a:endParaRPr>
          </a:p>
          <a:p>
            <a:endParaRPr lang="en-US" dirty="0">
              <a:ea typeface="Calibri"/>
              <a:cs typeface="Calibri"/>
            </a:endParaRPr>
          </a:p>
          <a:p>
            <a:r>
              <a:rPr lang="en-US"/>
              <a:t>Both formats are effective and easy to organize. The goal is to raise funds while increasing awareness.</a:t>
            </a:r>
          </a:p>
          <a:p>
            <a:endParaRPr lang="en-US" sz="2400" dirty="0">
              <a:latin typeface="+mj-lt"/>
              <a:ea typeface="Calibri Light"/>
              <a:cs typeface="Calibri Light"/>
            </a:endParaRPr>
          </a:p>
        </p:txBody>
      </p:sp>
      <p:sp>
        <p:nvSpPr>
          <p:cNvPr id="4" name="Slide Number Placeholder 3">
            <a:extLst>
              <a:ext uri="{FF2B5EF4-FFF2-40B4-BE49-F238E27FC236}">
                <a16:creationId xmlns:a16="http://schemas.microsoft.com/office/drawing/2014/main" id="{A6CCB57C-82C9-7572-1136-EC3D69213120}"/>
              </a:ext>
            </a:extLst>
          </p:cNvPr>
          <p:cNvSpPr>
            <a:spLocks noGrp="1"/>
          </p:cNvSpPr>
          <p:nvPr>
            <p:ph type="sldNum" sz="quarter" idx="5"/>
          </p:nvPr>
        </p:nvSpPr>
        <p:spPr/>
        <p:txBody>
          <a:bodyPr/>
          <a:lstStyle/>
          <a:p>
            <a:fld id="{3E355B5E-B8EC-4DB4-B822-8336574B2A77}" type="slidenum">
              <a:rPr lang="en-US" smtClean="0"/>
              <a:t>7</a:t>
            </a:fld>
            <a:endParaRPr lang="en-US"/>
          </a:p>
        </p:txBody>
      </p:sp>
    </p:spTree>
    <p:extLst>
      <p:ext uri="{BB962C8B-B14F-4D97-AF65-F5344CB8AC3E}">
        <p14:creationId xmlns:p14="http://schemas.microsoft.com/office/powerpoint/2010/main" val="859584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watch a short video that gives an overview of the </a:t>
            </a:r>
            <a:r>
              <a:rPr lang="en-US" b="1" dirty="0"/>
              <a:t>Under the Net Challenge</a:t>
            </a:r>
            <a:r>
              <a:rPr lang="en-US" dirty="0"/>
              <a:t>. It explains how the challenge works, why it matters, and how clubs like ours can get involved.</a:t>
            </a:r>
          </a:p>
        </p:txBody>
      </p:sp>
      <p:sp>
        <p:nvSpPr>
          <p:cNvPr id="4" name="Slide Number Placeholder 3"/>
          <p:cNvSpPr>
            <a:spLocks noGrp="1"/>
          </p:cNvSpPr>
          <p:nvPr>
            <p:ph type="sldNum" sz="quarter" idx="5"/>
          </p:nvPr>
        </p:nvSpPr>
        <p:spPr/>
        <p:txBody>
          <a:bodyPr/>
          <a:lstStyle/>
          <a:p>
            <a:fld id="{3E355B5E-B8EC-4DB4-B822-8336574B2A77}" type="slidenum">
              <a:rPr lang="en-US" smtClean="0"/>
              <a:t>8</a:t>
            </a:fld>
            <a:endParaRPr lang="en-US"/>
          </a:p>
        </p:txBody>
      </p:sp>
    </p:spTree>
    <p:extLst>
      <p:ext uri="{BB962C8B-B14F-4D97-AF65-F5344CB8AC3E}">
        <p14:creationId xmlns:p14="http://schemas.microsoft.com/office/powerpoint/2010/main" val="3466887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89ABE-797F-AAB6-3E54-F64D2CE64B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51FE78-AA84-3445-BF23-EE1A96D78F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C84D59-977E-49B8-2B2A-6D14AAE10855}"/>
              </a:ext>
            </a:extLst>
          </p:cNvPr>
          <p:cNvSpPr>
            <a:spLocks noGrp="1"/>
          </p:cNvSpPr>
          <p:nvPr>
            <p:ph type="body" idx="1"/>
          </p:nvPr>
        </p:nvSpPr>
        <p:spPr/>
        <p:txBody>
          <a:bodyPr/>
          <a:lstStyle/>
          <a:p>
            <a:r>
              <a:rPr lang="en-US" dirty="0"/>
              <a:t>The money raised through the challenge goes directly to </a:t>
            </a:r>
            <a:r>
              <a:rPr lang="en-US" b="1" dirty="0"/>
              <a:t>MPI’s Community Impact Grants Program</a:t>
            </a:r>
            <a:r>
              <a:rPr lang="en-US" dirty="0"/>
              <a:t>. This is how Rotary Clubs like ours fund </a:t>
            </a:r>
            <a:r>
              <a:rPr lang="en-US" b="1" dirty="0"/>
              <a:t>local, Rotarian-led malaria projects</a:t>
            </a:r>
            <a:r>
              <a:rPr lang="en-US" dirty="0"/>
              <a:t> in high-burden countries.</a:t>
            </a:r>
          </a:p>
          <a:p>
            <a:r>
              <a:rPr lang="en-US"/>
              <a:t>These grants support:</a:t>
            </a:r>
          </a:p>
          <a:p>
            <a:pPr marL="342900" indent="-342900">
              <a:buFont typeface="Arial"/>
              <a:buChar char="•"/>
            </a:pPr>
            <a:r>
              <a:rPr lang="en-US"/>
              <a:t>Training for community health workers</a:t>
            </a:r>
          </a:p>
          <a:p>
            <a:pPr marL="342900" indent="-342900">
              <a:buFont typeface="Arial"/>
              <a:buChar char="•"/>
            </a:pPr>
            <a:r>
              <a:rPr lang="en-US"/>
              <a:t>Education campaigns in villages and towns</a:t>
            </a:r>
          </a:p>
          <a:p>
            <a:pPr marL="342900" indent="-342900">
              <a:buFont typeface="Arial"/>
              <a:buChar char="•"/>
            </a:pPr>
            <a:r>
              <a:rPr lang="en-US" dirty="0"/>
              <a:t>Distribution of mosquito nets, rapid diagnostic tests (RDTs), and malaria medicine</a:t>
            </a:r>
            <a:endParaRPr lang="en-US" dirty="0">
              <a:ea typeface="Calibri"/>
              <a:cs typeface="Calibri"/>
            </a:endParaRPr>
          </a:p>
          <a:p>
            <a:endParaRPr lang="en-US" dirty="0"/>
          </a:p>
          <a:p>
            <a:r>
              <a:rPr lang="en-US" dirty="0"/>
              <a:t>MPI’s model empowers local leaders to implement the solutions their communities need. Your participation fuels that work.</a:t>
            </a:r>
            <a:endParaRPr lang="en-US" dirty="0">
              <a:ea typeface="Calibri"/>
              <a:cs typeface="Calibri"/>
            </a:endParaRPr>
          </a:p>
          <a:p>
            <a:endParaRPr lang="en-US" sz="2400" dirty="0">
              <a:latin typeface="+mj-lt"/>
              <a:ea typeface="Calibri Light"/>
              <a:cs typeface="Calibri Light"/>
            </a:endParaRPr>
          </a:p>
        </p:txBody>
      </p:sp>
      <p:sp>
        <p:nvSpPr>
          <p:cNvPr id="4" name="Slide Number Placeholder 3">
            <a:extLst>
              <a:ext uri="{FF2B5EF4-FFF2-40B4-BE49-F238E27FC236}">
                <a16:creationId xmlns:a16="http://schemas.microsoft.com/office/drawing/2014/main" id="{FEFA4ACD-2D7C-7EB1-A785-3577C424DF0C}"/>
              </a:ext>
            </a:extLst>
          </p:cNvPr>
          <p:cNvSpPr>
            <a:spLocks noGrp="1"/>
          </p:cNvSpPr>
          <p:nvPr>
            <p:ph type="sldNum" sz="quarter" idx="5"/>
          </p:nvPr>
        </p:nvSpPr>
        <p:spPr/>
        <p:txBody>
          <a:bodyPr/>
          <a:lstStyle/>
          <a:p>
            <a:fld id="{3E355B5E-B8EC-4DB4-B822-8336574B2A77}" type="slidenum">
              <a:rPr lang="en-US" smtClean="0"/>
              <a:t>9</a:t>
            </a:fld>
            <a:endParaRPr lang="en-US"/>
          </a:p>
        </p:txBody>
      </p:sp>
    </p:spTree>
    <p:extLst>
      <p:ext uri="{BB962C8B-B14F-4D97-AF65-F5344CB8AC3E}">
        <p14:creationId xmlns:p14="http://schemas.microsoft.com/office/powerpoint/2010/main" val="26556311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91622" lvl="1" indent="-150623">
              <a:buFont typeface="Courier New" panose="02070309020205020404" pitchFamily="49" charset="0"/>
              <a:buChar char="o"/>
            </a:pPr>
            <a:r>
              <a:rPr lang="en-US" sz="2000" dirty="0">
                <a:latin typeface="+mj-lt"/>
                <a:ea typeface="Calibri" panose="020F0502020204030204" pitchFamily="34" charset="0"/>
              </a:rPr>
              <a:t>Malaria is the greatest killer of humankind in the history of the world. Devastating to communities – parents can’t work – kids can’t go to school – reinforces the cycle of poverty – </a:t>
            </a:r>
          </a:p>
          <a:p>
            <a:endParaRPr lang="en-US" sz="2000" dirty="0">
              <a:latin typeface="+mj-lt"/>
              <a:ea typeface="Calibri" panose="020F0502020204030204" pitchFamily="34" charset="0"/>
            </a:endParaRPr>
          </a:p>
          <a:p>
            <a:pPr marL="391622" lvl="1" indent="-150623">
              <a:buFont typeface="Courier New" panose="02070309020205020404" pitchFamily="49" charset="0"/>
              <a:buChar char="o"/>
            </a:pPr>
            <a:r>
              <a:rPr lang="en-US" sz="2000" dirty="0">
                <a:latin typeface="+mj-lt"/>
                <a:ea typeface="Calibri" panose="020F0502020204030204" pitchFamily="34" charset="0"/>
              </a:rPr>
              <a:t>An accepted reality in Africa and parts of Asia – sickens millions of people, causes deaths in young children.  Asking if you’ve had malaria is like asking an American if they’ve ever had a cold or the flu.  For most healthy people, malaria is a burden on the family, but not life threatening.  Most problematic in pregnant women, infants and children up to 5, and elderly</a:t>
            </a:r>
          </a:p>
          <a:p>
            <a:pPr marL="391622" lvl="1" indent="-150623">
              <a:buFont typeface="Courier New" panose="02070309020205020404" pitchFamily="49" charset="0"/>
              <a:buChar char="o"/>
            </a:pPr>
            <a:endParaRPr lang="en-US" sz="2000" dirty="0">
              <a:latin typeface="+mj-lt"/>
              <a:ea typeface="Calibri" panose="020F0502020204030204" pitchFamily="34" charset="0"/>
            </a:endParaRPr>
          </a:p>
          <a:p>
            <a:pPr marL="391622" lvl="1" indent="-150623">
              <a:buFont typeface="Courier New" panose="02070309020205020404" pitchFamily="49" charset="0"/>
              <a:buChar char="o"/>
            </a:pPr>
            <a:r>
              <a:rPr lang="en-US" sz="2000" dirty="0">
                <a:latin typeface="+mj-lt"/>
                <a:ea typeface="Calibri" panose="020F0502020204030204" pitchFamily="34" charset="0"/>
              </a:rPr>
              <a:t>Most people in the US not familiar with malaria</a:t>
            </a:r>
          </a:p>
          <a:p>
            <a:br>
              <a:rPr lang="en-US" sz="3200" b="0" i="0" dirty="0">
                <a:solidFill>
                  <a:srgbClr val="001D35"/>
                </a:solidFill>
                <a:effectLst/>
                <a:latin typeface="Google Sans"/>
              </a:rPr>
            </a:br>
            <a:endParaRPr lang="en-US" dirty="0"/>
          </a:p>
        </p:txBody>
      </p:sp>
      <p:sp>
        <p:nvSpPr>
          <p:cNvPr id="4" name="Slide Number Placeholder 3"/>
          <p:cNvSpPr>
            <a:spLocks noGrp="1"/>
          </p:cNvSpPr>
          <p:nvPr>
            <p:ph type="sldNum" sz="quarter" idx="5"/>
          </p:nvPr>
        </p:nvSpPr>
        <p:spPr/>
        <p:txBody>
          <a:bodyPr/>
          <a:lstStyle/>
          <a:p>
            <a:fld id="{3E355B5E-B8EC-4DB4-B822-8336574B2A77}" type="slidenum">
              <a:rPr lang="en-US" smtClean="0"/>
              <a:t>10</a:t>
            </a:fld>
            <a:endParaRPr lang="en-US"/>
          </a:p>
        </p:txBody>
      </p:sp>
    </p:spTree>
    <p:extLst>
      <p:ext uri="{BB962C8B-B14F-4D97-AF65-F5344CB8AC3E}">
        <p14:creationId xmlns:p14="http://schemas.microsoft.com/office/powerpoint/2010/main" val="11827707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US" sz="1200" b="0" i="0" dirty="0">
                <a:solidFill>
                  <a:srgbClr val="001D35"/>
                </a:solidFill>
                <a:effectLst/>
                <a:latin typeface="Google Sans"/>
              </a:rPr>
              <a:t>History:    Malaria was A leading cause of death in the US before it was eradicated. It was endemic in the US until the 1950s, and affected many regions, including the South and Southeast, and along the Mississippi and Missouri Valleys. </a:t>
            </a:r>
          </a:p>
          <a:p>
            <a:pPr algn="l">
              <a:buFont typeface="Arial" panose="020B0604020202020204" pitchFamily="34" charset="0"/>
              <a:buChar char="•"/>
            </a:pPr>
            <a:endParaRPr lang="en-US" sz="1200" b="0" i="0" dirty="0">
              <a:solidFill>
                <a:srgbClr val="001D35"/>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dirty="0">
                <a:solidFill>
                  <a:srgbClr val="001D35"/>
                </a:solidFill>
                <a:effectLst/>
                <a:latin typeface="Arial" panose="020B0604020202020204" pitchFamily="34" charset="0"/>
                <a:cs typeface="Arial" panose="020B0604020202020204" pitchFamily="34" charset="0"/>
              </a:rPr>
              <a:t>The U.S. National Malaria Eradication Program (NMEP) was launched in 1947. By 1951, health officials declared malaria no longer a public health problem</a:t>
            </a:r>
          </a:p>
          <a:p>
            <a:pPr algn="l">
              <a:buFont typeface="Arial" panose="020B0604020202020204" pitchFamily="34" charset="0"/>
              <a:buNone/>
            </a:pPr>
            <a:endParaRPr lang="en-US" sz="1200" b="0" i="0" dirty="0">
              <a:solidFill>
                <a:srgbClr val="001D35"/>
              </a:solidFill>
              <a:effectLst/>
              <a:latin typeface="Google Sans"/>
            </a:endParaRPr>
          </a:p>
          <a:p>
            <a:pPr algn="l">
              <a:buFont typeface="Arial" panose="020B0604020202020204" pitchFamily="34" charset="0"/>
              <a:buNone/>
            </a:pPr>
            <a:r>
              <a:rPr lang="en-US" sz="1200" b="0" i="0" dirty="0">
                <a:solidFill>
                  <a:srgbClr val="001D35"/>
                </a:solidFill>
                <a:effectLst/>
                <a:latin typeface="Google Sans"/>
              </a:rPr>
              <a:t>But we still have malaria carrying mosquitoes – called anopheles mosquitoes.  So why don’t we have malaria.  </a:t>
            </a:r>
          </a:p>
          <a:p>
            <a:pPr algn="l">
              <a:buFont typeface="Arial" panose="020B0604020202020204" pitchFamily="34" charset="0"/>
              <a:buNone/>
            </a:pPr>
            <a:endParaRPr lang="en-US" sz="1200" b="0" i="0" dirty="0">
              <a:solidFill>
                <a:srgbClr val="001D35"/>
              </a:solidFill>
              <a:effectLst/>
              <a:latin typeface="Google Sans"/>
            </a:endParaRPr>
          </a:p>
          <a:p>
            <a:pPr algn="l" fontAlgn="ctr">
              <a:buFont typeface="Arial" panose="020B0604020202020204" pitchFamily="34" charset="0"/>
              <a:buChar char="•"/>
            </a:pPr>
            <a:r>
              <a:rPr lang="en-US" sz="1200" b="0" i="0" dirty="0">
                <a:solidFill>
                  <a:srgbClr val="001D35"/>
                </a:solidFill>
                <a:effectLst/>
                <a:latin typeface="Google Sans"/>
              </a:rPr>
              <a:t>The US used a variety of methods to eradicate malaria, including: </a:t>
            </a:r>
          </a:p>
          <a:p>
            <a:pPr algn="l" fontAlgn="ctr">
              <a:buFont typeface="Arial" panose="020B0604020202020204" pitchFamily="34" charset="0"/>
              <a:buChar char="•"/>
            </a:pPr>
            <a:r>
              <a:rPr lang="en-US" sz="1200" b="0" i="0" dirty="0">
                <a:solidFill>
                  <a:srgbClr val="001D35"/>
                </a:solidFill>
                <a:effectLst/>
                <a:latin typeface="Google Sans"/>
              </a:rPr>
              <a:t>Draining standing water to eliminate mosquito breeding grounds </a:t>
            </a:r>
          </a:p>
          <a:p>
            <a:pPr algn="l" fontAlgn="ctr">
              <a:buFont typeface="Arial" panose="020B0604020202020204" pitchFamily="34" charset="0"/>
              <a:buChar char="•"/>
            </a:pPr>
            <a:r>
              <a:rPr lang="en-US" sz="1200" b="0" i="0" dirty="0">
                <a:solidFill>
                  <a:srgbClr val="001D35"/>
                </a:solidFill>
                <a:effectLst/>
                <a:latin typeface="Google Sans"/>
              </a:rPr>
              <a:t>Providing screens for homes </a:t>
            </a:r>
          </a:p>
          <a:p>
            <a:pPr algn="l" fontAlgn="ctr">
              <a:buFont typeface="Arial" panose="020B0604020202020204" pitchFamily="34" charset="0"/>
              <a:buChar char="•"/>
            </a:pPr>
            <a:r>
              <a:rPr lang="en-US" sz="1200" b="0" i="0" dirty="0">
                <a:solidFill>
                  <a:srgbClr val="001D35"/>
                </a:solidFill>
                <a:effectLst/>
                <a:latin typeface="Google Sans"/>
              </a:rPr>
              <a:t>Using insecticides </a:t>
            </a:r>
          </a:p>
          <a:p>
            <a:pPr algn="l" fontAlgn="ctr">
              <a:buFont typeface="Arial" panose="020B0604020202020204" pitchFamily="34" charset="0"/>
              <a:buChar char="•"/>
            </a:pPr>
            <a:r>
              <a:rPr lang="en-US" sz="1200" b="0" i="0" dirty="0">
                <a:solidFill>
                  <a:srgbClr val="001D35"/>
                </a:solidFill>
                <a:effectLst/>
                <a:latin typeface="Google Sans"/>
              </a:rPr>
              <a:t>Improving drainage </a:t>
            </a:r>
          </a:p>
          <a:p>
            <a:pPr algn="l" fontAlgn="ctr">
              <a:buFont typeface="Arial" panose="020B0604020202020204" pitchFamily="34" charset="0"/>
              <a:buChar char="•"/>
            </a:pPr>
            <a:r>
              <a:rPr lang="en-US" sz="1200" b="0" i="0" dirty="0">
                <a:solidFill>
                  <a:srgbClr val="001D35"/>
                </a:solidFill>
                <a:effectLst/>
                <a:latin typeface="Google Sans"/>
              </a:rPr>
              <a:t>Sanitation </a:t>
            </a:r>
          </a:p>
          <a:p>
            <a:pPr algn="l" fontAlgn="ctr">
              <a:buFont typeface="Arial" panose="020B0604020202020204" pitchFamily="34" charset="0"/>
              <a:buChar char="•"/>
            </a:pPr>
            <a:r>
              <a:rPr lang="en-US" sz="1200" b="0" i="0" dirty="0">
                <a:solidFill>
                  <a:srgbClr val="001D35"/>
                </a:solidFill>
                <a:effectLst/>
                <a:latin typeface="Google Sans"/>
              </a:rPr>
              <a:t>Using malaria-preventing drugs </a:t>
            </a:r>
          </a:p>
          <a:p>
            <a:pPr algn="l" fontAlgn="ctr">
              <a:buFont typeface="Arial" panose="020B0604020202020204" pitchFamily="34" charset="0"/>
              <a:buChar char="•"/>
            </a:pPr>
            <a:endParaRPr lang="en-US" sz="1200" b="0" i="0" dirty="0">
              <a:solidFill>
                <a:srgbClr val="001D35"/>
              </a:solidFill>
              <a:effectLst/>
              <a:latin typeface="Google Sans"/>
            </a:endParaRPr>
          </a:p>
          <a:p>
            <a:pPr algn="l" fontAlgn="ctr">
              <a:buFont typeface="Arial" panose="020B0604020202020204" pitchFamily="34" charset="0"/>
              <a:buChar char="•"/>
            </a:pPr>
            <a:r>
              <a:rPr lang="en-US" sz="1200" b="0" i="0" dirty="0">
                <a:solidFill>
                  <a:srgbClr val="001D35"/>
                </a:solidFill>
                <a:effectLst/>
                <a:latin typeface="Google Sans"/>
              </a:rPr>
              <a:t>https://www.ncbi.nlm.nih.gov/pmc/articles/PMC2600412/#:~:text=Although%20malaria%20was%20eradicated%20from,especially%20prior%20to%20the%201880s.&amp;text=Through%2Dout%20the%20nineteenth%20century,population%20and%20the%20U.S.%20economy.</a:t>
            </a:r>
          </a:p>
          <a:p>
            <a:endParaRPr lang="en-US" dirty="0"/>
          </a:p>
        </p:txBody>
      </p:sp>
      <p:sp>
        <p:nvSpPr>
          <p:cNvPr id="4" name="Slide Number Placeholder 3"/>
          <p:cNvSpPr>
            <a:spLocks noGrp="1"/>
          </p:cNvSpPr>
          <p:nvPr>
            <p:ph type="sldNum" sz="quarter" idx="5"/>
          </p:nvPr>
        </p:nvSpPr>
        <p:spPr/>
        <p:txBody>
          <a:bodyPr/>
          <a:lstStyle/>
          <a:p>
            <a:fld id="{3E355B5E-B8EC-4DB4-B822-8336574B2A77}" type="slidenum">
              <a:rPr lang="en-US" smtClean="0"/>
              <a:t>11</a:t>
            </a:fld>
            <a:endParaRPr lang="en-US"/>
          </a:p>
        </p:txBody>
      </p:sp>
    </p:spTree>
    <p:extLst>
      <p:ext uri="{BB962C8B-B14F-4D97-AF65-F5344CB8AC3E}">
        <p14:creationId xmlns:p14="http://schemas.microsoft.com/office/powerpoint/2010/main" val="112208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US" sz="2000" dirty="0">
                <a:latin typeface="Calibri Light"/>
                <a:ea typeface="Calibri"/>
                <a:cs typeface="Calibri Light"/>
              </a:rPr>
              <a:t>-Malaria is a parasitic disease, transmitted by the bite of the female anopheles mosquito. </a:t>
            </a:r>
            <a:endParaRPr lang="en-US">
              <a:latin typeface="Calibri Light"/>
              <a:ea typeface="Calibri"/>
              <a:cs typeface="Calibri Light"/>
            </a:endParaRPr>
          </a:p>
          <a:p>
            <a:pPr marL="0" indent="0">
              <a:lnSpc>
                <a:spcPct val="107000"/>
              </a:lnSpc>
              <a:buFont typeface="Symbol" panose="05050102010706020507" pitchFamily="18" charset="2"/>
              <a:buNone/>
            </a:pPr>
            <a:endParaRPr lang="en-US" sz="2000" dirty="0">
              <a:latin typeface="Calibri Light" panose="020F0302020204030204" pitchFamily="34" charset="0"/>
              <a:ea typeface="Calibri" panose="020F0502020204030204" pitchFamily="34" charset="0"/>
              <a:cs typeface="Times New Roman" panose="02020603050405020304" pitchFamily="18" charset="0"/>
            </a:endParaRPr>
          </a:p>
          <a:p>
            <a:pPr>
              <a:lnSpc>
                <a:spcPct val="107000"/>
              </a:lnSpc>
            </a:pPr>
            <a:r>
              <a:rPr lang="en-US" sz="2000" dirty="0">
                <a:latin typeface="Calibri Light"/>
                <a:ea typeface="Calibri"/>
                <a:cs typeface="Calibri Light"/>
              </a:rPr>
              <a:t>-The mosquito ingests the parasite by biting a human who already has malaria.  She then transmits the parasite to other people as she continues to feed.</a:t>
            </a:r>
          </a:p>
          <a:p>
            <a:pPr marL="350832" indent="-350832">
              <a:lnSpc>
                <a:spcPct val="107000"/>
              </a:lnSpc>
              <a:buFont typeface="Symbol" panose="05050102010706020507" pitchFamily="18" charset="2"/>
              <a:buChar char=""/>
            </a:pPr>
            <a:endParaRPr lang="en-US" sz="2000" dirty="0">
              <a:latin typeface="Calibri Light" panose="020F0302020204030204" pitchFamily="34" charset="0"/>
              <a:ea typeface="Calibri" panose="020F0502020204030204" pitchFamily="34" charset="0"/>
              <a:cs typeface="Times New Roman" panose="02020603050405020304" pitchFamily="18" charset="0"/>
            </a:endParaRPr>
          </a:p>
          <a:p>
            <a:pPr>
              <a:lnSpc>
                <a:spcPct val="107000"/>
              </a:lnSpc>
            </a:pPr>
            <a:r>
              <a:rPr lang="en-US" sz="2000">
                <a:latin typeface="Calibri Light"/>
                <a:ea typeface="Calibri"/>
                <a:cs typeface="Calibri Light"/>
              </a:rPr>
              <a:t>-the parasite hides away in the person's liver where it matures and multiplies. Then they are released into the bloodstream and enters red blood cells.  It feeds and replicates inside the cell until the cell bursts – and the parasites are released to infect other red blood cells. </a:t>
            </a:r>
          </a:p>
          <a:p>
            <a:pPr marL="350832" indent="-350832">
              <a:lnSpc>
                <a:spcPct val="107000"/>
              </a:lnSpc>
              <a:buFont typeface="Symbol" panose="05050102010706020507" pitchFamily="18" charset="2"/>
              <a:buChar char=""/>
            </a:pPr>
            <a:endParaRPr lang="en-US" sz="2000" dirty="0">
              <a:latin typeface="Calibri Light" panose="020F0302020204030204" pitchFamily="34" charset="0"/>
              <a:ea typeface="Calibri" panose="020F0502020204030204" pitchFamily="34" charset="0"/>
              <a:cs typeface="Times New Roman" panose="02020603050405020304" pitchFamily="18" charset="0"/>
            </a:endParaRPr>
          </a:p>
          <a:p>
            <a:pPr>
              <a:lnSpc>
                <a:spcPct val="107000"/>
              </a:lnSpc>
              <a:spcAft>
                <a:spcPts val="818"/>
              </a:spcAft>
            </a:pPr>
            <a:r>
              <a:rPr lang="en-US" sz="2000" dirty="0">
                <a:latin typeface="Calibri Light"/>
                <a:ea typeface="Calibri"/>
                <a:cs typeface="Calibri Light"/>
              </a:rPr>
              <a:t>-And since RBCs carry oxygen, when a person has malaria, their RBC count plummets, and oxygen deprivation makes them exhausted. That, and the other symptoms of malaria, including fever, chills, muscle aches, diarrhea, mean that, even when malaria is not fatal, people with malaria are incapacitated for weeks. </a:t>
            </a:r>
          </a:p>
          <a:p>
            <a:pPr marL="350832" indent="-350832">
              <a:lnSpc>
                <a:spcPct val="107000"/>
              </a:lnSpc>
              <a:spcAft>
                <a:spcPts val="818"/>
              </a:spcAft>
              <a:buFont typeface="Symbol" panose="05050102010706020507" pitchFamily="18" charset="2"/>
              <a:buChar char=""/>
            </a:pPr>
            <a:endParaRPr lang="en-US" sz="2000" dirty="0">
              <a:latin typeface="Calibri Light" panose="020F0302020204030204" pitchFamily="34" charset="0"/>
              <a:ea typeface="Calibri" panose="020F0502020204030204" pitchFamily="34" charset="0"/>
              <a:cs typeface="Times New Roman" panose="02020603050405020304" pitchFamily="18" charset="0"/>
            </a:endParaRPr>
          </a:p>
          <a:p>
            <a:pPr marL="0" indent="0">
              <a:lnSpc>
                <a:spcPct val="107000"/>
              </a:lnSpc>
              <a:spcAft>
                <a:spcPts val="818"/>
              </a:spcAft>
              <a:buFont typeface="Symbol" panose="05050102010706020507" pitchFamily="18" charset="2"/>
              <a:buNone/>
            </a:pPr>
            <a:r>
              <a:rPr lang="en-US" sz="2000" b="1" dirty="0">
                <a:latin typeface="Calibri Light"/>
                <a:ea typeface="Calibri"/>
                <a:cs typeface="Calibri Light"/>
              </a:rPr>
              <a:t>-So in that list of measures that the U.S. took – where did each project interact with the cycle?</a:t>
            </a:r>
          </a:p>
          <a:p>
            <a:pPr algn="l">
              <a:buFont typeface="Arial" panose="020B0604020202020204" pitchFamily="34" charset="0"/>
              <a:buNone/>
            </a:pPr>
            <a:endParaRPr lang="en-US" sz="2000" b="0" i="0" dirty="0">
              <a:solidFill>
                <a:srgbClr val="001D35"/>
              </a:solidFill>
              <a:effectLst/>
              <a:latin typeface="Google Sans"/>
            </a:endParaRPr>
          </a:p>
          <a:p>
            <a:pPr algn="l" fontAlgn="ctr">
              <a:buFont typeface="Arial" panose="020B0604020202020204" pitchFamily="34" charset="0"/>
              <a:buChar char="•"/>
            </a:pPr>
            <a:r>
              <a:rPr lang="en-US" sz="2000" b="0" i="0" dirty="0">
                <a:solidFill>
                  <a:srgbClr val="001D35"/>
                </a:solidFill>
                <a:effectLst/>
                <a:latin typeface="Google Sans"/>
              </a:rPr>
              <a:t>Providing screens for homes / mosquitoes carrying malaria cannot bite and therefore the parasite dies with the mosquito</a:t>
            </a:r>
          </a:p>
          <a:p>
            <a:pPr algn="l" fontAlgn="ctr">
              <a:buFont typeface="Arial" panose="020B0604020202020204" pitchFamily="34" charset="0"/>
              <a:buChar char="•"/>
            </a:pPr>
            <a:r>
              <a:rPr lang="en-US" sz="2000" b="0" i="0" dirty="0">
                <a:solidFill>
                  <a:srgbClr val="001D35"/>
                </a:solidFill>
                <a:effectLst/>
                <a:latin typeface="Google Sans"/>
              </a:rPr>
              <a:t>Using insecticides / kills the vector</a:t>
            </a:r>
          </a:p>
          <a:p>
            <a:pPr algn="l" fontAlgn="ctr">
              <a:buFont typeface="Arial" panose="020B0604020202020204" pitchFamily="34" charset="0"/>
              <a:buChar char="•"/>
            </a:pPr>
            <a:r>
              <a:rPr lang="en-US" sz="2000" b="0" i="0" dirty="0">
                <a:solidFill>
                  <a:srgbClr val="001D35"/>
                </a:solidFill>
                <a:effectLst/>
                <a:latin typeface="Google Sans"/>
              </a:rPr>
              <a:t>Improving drainage / less chance of mosquitoes reproducing (laying eggs) near homes</a:t>
            </a:r>
          </a:p>
          <a:p>
            <a:pPr algn="l" fontAlgn="ctr">
              <a:buFont typeface="Arial" panose="020B0604020202020204" pitchFamily="34" charset="0"/>
              <a:buChar char="•"/>
            </a:pPr>
            <a:r>
              <a:rPr lang="en-US" sz="2000" b="0" i="0" dirty="0">
                <a:solidFill>
                  <a:srgbClr val="001D35"/>
                </a:solidFill>
                <a:effectLst/>
                <a:latin typeface="Google Sans"/>
              </a:rPr>
              <a:t>Municipal water and sanitation infrastructure / less chance of mosquitoes reproducing near homes</a:t>
            </a:r>
          </a:p>
          <a:p>
            <a:pPr algn="l" fontAlgn="ctr">
              <a:buFont typeface="Arial" panose="020B0604020202020204" pitchFamily="34" charset="0"/>
              <a:buChar char="•"/>
            </a:pPr>
            <a:r>
              <a:rPr lang="en-US" sz="2000" b="0" i="0" dirty="0">
                <a:solidFill>
                  <a:srgbClr val="001D35"/>
                </a:solidFill>
                <a:effectLst/>
                <a:latin typeface="Google Sans"/>
              </a:rPr>
              <a:t>Using malaria-preventing drugs / malaria-carrying mosquito may bite, but person does not get malaria, so next mosquito to bite the person will not be a parasite carrier</a:t>
            </a:r>
          </a:p>
          <a:p>
            <a:pPr algn="l" fontAlgn="ctr">
              <a:buFont typeface="Arial" panose="020B0604020202020204" pitchFamily="34" charset="0"/>
              <a:buNone/>
            </a:pPr>
            <a:endParaRPr lang="en-US" sz="2000" b="0" i="0" dirty="0">
              <a:solidFill>
                <a:srgbClr val="001D35"/>
              </a:solidFill>
              <a:effectLst/>
              <a:latin typeface="Google Sans"/>
            </a:endParaRPr>
          </a:p>
          <a:p>
            <a:pPr marL="0" indent="0">
              <a:lnSpc>
                <a:spcPct val="107000"/>
              </a:lnSpc>
              <a:spcAft>
                <a:spcPts val="818"/>
              </a:spcAft>
              <a:buFont typeface="Symbol" panose="05050102010706020507" pitchFamily="18" charset="2"/>
              <a:buNone/>
            </a:pPr>
            <a:endParaRPr lang="en-US" sz="2000" dirty="0">
              <a:latin typeface="Calibri Light" panose="020F0302020204030204" pitchFamily="34" charset="0"/>
              <a:ea typeface="Calibri" panose="020F0502020204030204" pitchFamily="34" charset="0"/>
              <a:cs typeface="Times New Roman" panose="02020603050405020304" pitchFamily="18" charset="0"/>
            </a:endParaRPr>
          </a:p>
          <a:p>
            <a:pPr marL="350832" indent="-350832">
              <a:lnSpc>
                <a:spcPct val="107000"/>
              </a:lnSpc>
              <a:spcAft>
                <a:spcPts val="818"/>
              </a:spcAft>
              <a:buFont typeface="Symbol" panose="05050102010706020507" pitchFamily="18" charset="2"/>
              <a:buChar char=""/>
            </a:pPr>
            <a:endParaRPr lang="en-US" sz="2000" dirty="0">
              <a:latin typeface="Calibri Light" panose="020F03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E355B5E-B8EC-4DB4-B822-8336574B2A77}" type="slidenum">
              <a:rPr lang="en-US" smtClean="0"/>
              <a:t>12</a:t>
            </a:fld>
            <a:endParaRPr lang="en-US"/>
          </a:p>
        </p:txBody>
      </p:sp>
    </p:spTree>
    <p:extLst>
      <p:ext uri="{BB962C8B-B14F-4D97-AF65-F5344CB8AC3E}">
        <p14:creationId xmlns:p14="http://schemas.microsoft.com/office/powerpoint/2010/main" val="834191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take a few minutes to test our knowledge about malaria. These questions are based on what we’ve just covered, and they’re meant to help us engage with the issue in a fun, interactive way.</a:t>
            </a:r>
          </a:p>
          <a:p>
            <a:r>
              <a:rPr lang="en-US" dirty="0"/>
              <a:t>I’ll read the question, and you can call out what you think is the correct answer—then we’ll reveal it.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355B5E-B8EC-4DB4-B822-8336574B2A77}" type="slidenum">
              <a:rPr lang="en-US" smtClean="0"/>
              <a:t>13</a:t>
            </a:fld>
            <a:endParaRPr lang="en-US"/>
          </a:p>
        </p:txBody>
      </p:sp>
    </p:spTree>
    <p:extLst>
      <p:ext uri="{BB962C8B-B14F-4D97-AF65-F5344CB8AC3E}">
        <p14:creationId xmlns:p14="http://schemas.microsoft.com/office/powerpoint/2010/main" val="2047364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Mosquitoes are responsible for more human deaths than any other animal, mainly because of the diseases they transmit, including malaria.</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355B5E-B8EC-4DB4-B822-8336574B2A77}" type="slidenum">
              <a:rPr lang="en-US" smtClean="0"/>
              <a:t>15</a:t>
            </a:fld>
            <a:endParaRPr lang="en-US"/>
          </a:p>
        </p:txBody>
      </p:sp>
    </p:spTree>
    <p:extLst>
      <p:ext uri="{BB962C8B-B14F-4D97-AF65-F5344CB8AC3E}">
        <p14:creationId xmlns:p14="http://schemas.microsoft.com/office/powerpoint/2010/main" val="23016299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355B5E-B8EC-4DB4-B822-8336574B2A77}" type="slidenum">
              <a:rPr lang="en-US" smtClean="0"/>
              <a:t>17</a:t>
            </a:fld>
            <a:endParaRPr lang="en-US"/>
          </a:p>
        </p:txBody>
      </p:sp>
    </p:spTree>
    <p:extLst>
      <p:ext uri="{BB962C8B-B14F-4D97-AF65-F5344CB8AC3E}">
        <p14:creationId xmlns:p14="http://schemas.microsoft.com/office/powerpoint/2010/main" val="2219671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355B5E-B8EC-4DB4-B822-8336574B2A77}" type="slidenum">
              <a:rPr lang="en-US" smtClean="0"/>
              <a:t>22</a:t>
            </a:fld>
            <a:endParaRPr lang="en-US"/>
          </a:p>
        </p:txBody>
      </p:sp>
    </p:spTree>
    <p:extLst>
      <p:ext uri="{BB962C8B-B14F-4D97-AF65-F5344CB8AC3E}">
        <p14:creationId xmlns:p14="http://schemas.microsoft.com/office/powerpoint/2010/main" val="10783776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2800" dirty="0"/>
          </a:p>
        </p:txBody>
      </p:sp>
      <p:sp>
        <p:nvSpPr>
          <p:cNvPr id="4" name="Slide Number Placeholder 3"/>
          <p:cNvSpPr>
            <a:spLocks noGrp="1"/>
          </p:cNvSpPr>
          <p:nvPr>
            <p:ph type="sldNum" sz="quarter" idx="5"/>
          </p:nvPr>
        </p:nvSpPr>
        <p:spPr/>
        <p:txBody>
          <a:bodyPr/>
          <a:lstStyle/>
          <a:p>
            <a:fld id="{3E355B5E-B8EC-4DB4-B822-8336574B2A77}" type="slidenum">
              <a:rPr lang="en-US" smtClean="0"/>
              <a:t>26</a:t>
            </a:fld>
            <a:endParaRPr lang="en-US"/>
          </a:p>
        </p:txBody>
      </p:sp>
    </p:spTree>
    <p:extLst>
      <p:ext uri="{BB962C8B-B14F-4D97-AF65-F5344CB8AC3E}">
        <p14:creationId xmlns:p14="http://schemas.microsoft.com/office/powerpoint/2010/main" val="354895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355B5E-B8EC-4DB4-B822-8336574B2A77}" type="slidenum">
              <a:rPr lang="en-US" smtClean="0"/>
              <a:t>27</a:t>
            </a:fld>
            <a:endParaRPr lang="en-US"/>
          </a:p>
        </p:txBody>
      </p:sp>
    </p:spTree>
    <p:extLst>
      <p:ext uri="{BB962C8B-B14F-4D97-AF65-F5344CB8AC3E}">
        <p14:creationId xmlns:p14="http://schemas.microsoft.com/office/powerpoint/2010/main" val="1461516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07213" y="912689"/>
            <a:ext cx="12823319" cy="1477328"/>
          </a:xfrm>
          <a:prstGeom prst="rect">
            <a:avLst/>
          </a:prstGeom>
        </p:spPr>
        <p:txBody>
          <a:bodyPr wrap="square" lIns="0" tIns="0" rIns="0" bIns="0">
            <a:spAutoFit/>
          </a:bodyPr>
          <a:lstStyle>
            <a:lvl1pPr>
              <a:defRPr sz="9600" b="0" i="0">
                <a:solidFill>
                  <a:srgbClr val="1B1B1A"/>
                </a:solidFill>
                <a:latin typeface="Montserrat SemiBold" panose="00000700000000000000" pitchFamily="50" charset="0"/>
                <a:cs typeface="Montserrat SemiBold" panose="00000700000000000000" pitchFamily="50" charset="0"/>
              </a:defRPr>
            </a:lvl1pPr>
          </a:lstStyle>
          <a:p>
            <a:endParaRPr dirty="0"/>
          </a:p>
        </p:txBody>
      </p:sp>
      <p:sp>
        <p:nvSpPr>
          <p:cNvPr id="3" name="Holder 3"/>
          <p:cNvSpPr>
            <a:spLocks noGrp="1"/>
          </p:cNvSpPr>
          <p:nvPr>
            <p:ph type="subTitle" idx="4"/>
          </p:nvPr>
        </p:nvSpPr>
        <p:spPr>
          <a:xfrm>
            <a:off x="3015615" y="6333236"/>
            <a:ext cx="14072870" cy="276999"/>
          </a:xfrm>
          <a:prstGeom prst="rect">
            <a:avLst/>
          </a:prstGeom>
        </p:spPr>
        <p:txBody>
          <a:bodyPr wrap="square" lIns="0" tIns="0" rIns="0" bIns="0">
            <a:spAutoFit/>
          </a:bodyPr>
          <a:lstStyle>
            <a:lvl1pPr>
              <a:defRPr>
                <a:latin typeface="Montserrat" panose="00000500000000000000" pitchFamily="50" charset="0"/>
              </a:defRPr>
            </a:lvl1pPr>
          </a:lstStyle>
          <a:p>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807213" y="1017234"/>
            <a:ext cx="11664357" cy="1533525"/>
          </a:xfrm>
          <a:prstGeom prst="rect">
            <a:avLst/>
          </a:prstGeom>
        </p:spPr>
        <p:txBody>
          <a:bodyPr lIns="0" tIns="0" rIns="0" bIns="0"/>
          <a:lstStyle>
            <a:lvl1pPr>
              <a:defRPr sz="9900" b="0" i="0">
                <a:solidFill>
                  <a:srgbClr val="1B1B1A"/>
                </a:solidFill>
                <a:latin typeface="Montserrat SemiBold" panose="00000700000000000000" pitchFamily="50" charset="0"/>
                <a:cs typeface="Montserrat SemiBold" panose="00000700000000000000" pitchFamily="50" charset="0"/>
              </a:defRPr>
            </a:lvl1pPr>
          </a:lstStyle>
          <a:p>
            <a:endParaRPr dirty="0"/>
          </a:p>
        </p:txBody>
      </p:sp>
      <p:sp>
        <p:nvSpPr>
          <p:cNvPr id="3" name="Holder 3"/>
          <p:cNvSpPr>
            <a:spLocks noGrp="1"/>
          </p:cNvSpPr>
          <p:nvPr>
            <p:ph type="body" idx="1"/>
          </p:nvPr>
        </p:nvSpPr>
        <p:spPr>
          <a:xfrm>
            <a:off x="807213" y="4664075"/>
            <a:ext cx="18905533" cy="254771"/>
          </a:xfrm>
        </p:spPr>
        <p:txBody>
          <a:bodyPr lIns="0" tIns="0" rIns="0" bIns="0"/>
          <a:lstStyle>
            <a:lvl1pPr>
              <a:defRPr b="0" i="0">
                <a:solidFill>
                  <a:schemeClr val="tx1"/>
                </a:solidFill>
                <a:latin typeface="Montserrat" panose="00000500000000000000" pitchFamily="50" charset="0"/>
              </a:defRPr>
            </a:lvl1pPr>
          </a:lstStyle>
          <a:p>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807213" y="1017234"/>
            <a:ext cx="11664357" cy="1533525"/>
          </a:xfrm>
          <a:prstGeom prst="rect">
            <a:avLst/>
          </a:prstGeom>
        </p:spPr>
        <p:txBody>
          <a:bodyPr lIns="0" tIns="0" rIns="0" bIns="0"/>
          <a:lstStyle>
            <a:lvl1pPr>
              <a:defRPr sz="9900" b="0" i="0">
                <a:solidFill>
                  <a:srgbClr val="1B1B1A"/>
                </a:solidFill>
                <a:latin typeface="Montserrat SemiBold" panose="00000700000000000000" pitchFamily="50" charset="0"/>
                <a:cs typeface="Montserrat SemiBold" panose="00000700000000000000" pitchFamily="50" charset="0"/>
              </a:defRPr>
            </a:lvl1pPr>
          </a:lstStyle>
          <a:p>
            <a:endParaRPr dirty="0"/>
          </a:p>
        </p:txBody>
      </p:sp>
      <p:sp>
        <p:nvSpPr>
          <p:cNvPr id="3" name="Holder 3"/>
          <p:cNvSpPr>
            <a:spLocks noGrp="1"/>
          </p:cNvSpPr>
          <p:nvPr>
            <p:ph sz="half" idx="2"/>
          </p:nvPr>
        </p:nvSpPr>
        <p:spPr>
          <a:xfrm>
            <a:off x="1005205" y="2601150"/>
            <a:ext cx="8745284" cy="276999"/>
          </a:xfrm>
          <a:prstGeom prst="rect">
            <a:avLst/>
          </a:prstGeom>
        </p:spPr>
        <p:txBody>
          <a:bodyPr wrap="square" lIns="0" tIns="0" rIns="0" bIns="0">
            <a:spAutoFit/>
          </a:bodyPr>
          <a:lstStyle>
            <a:lvl1pPr>
              <a:defRPr>
                <a:latin typeface="Montserrat" panose="00000500000000000000" pitchFamily="50" charset="0"/>
              </a:defRPr>
            </a:lvl1pPr>
          </a:lstStyle>
          <a:p>
            <a:endParaRPr dirty="0"/>
          </a:p>
        </p:txBody>
      </p:sp>
      <p:sp>
        <p:nvSpPr>
          <p:cNvPr id="4" name="Holder 4"/>
          <p:cNvSpPr>
            <a:spLocks noGrp="1"/>
          </p:cNvSpPr>
          <p:nvPr>
            <p:ph sz="half" idx="3"/>
          </p:nvPr>
        </p:nvSpPr>
        <p:spPr>
          <a:xfrm>
            <a:off x="10353611" y="2601150"/>
            <a:ext cx="8745284" cy="276999"/>
          </a:xfrm>
          <a:prstGeom prst="rect">
            <a:avLst/>
          </a:prstGeom>
        </p:spPr>
        <p:txBody>
          <a:bodyPr wrap="square" lIns="0" tIns="0" rIns="0" bIns="0">
            <a:spAutoFit/>
          </a:bodyPr>
          <a:lstStyle>
            <a:lvl1pPr>
              <a:defRPr>
                <a:latin typeface="Montserrat" panose="00000500000000000000" pitchFamily="50" charset="0"/>
              </a:defRPr>
            </a:lvl1pPr>
          </a:lstStyle>
          <a:p>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807213" y="1017234"/>
            <a:ext cx="11664358" cy="1533525"/>
          </a:xfrm>
          <a:prstGeom prst="rect">
            <a:avLst/>
          </a:prstGeom>
        </p:spPr>
        <p:txBody>
          <a:bodyPr lIns="0" tIns="0" rIns="0" bIns="0"/>
          <a:lstStyle>
            <a:lvl1pPr>
              <a:defRPr sz="9900" b="0" i="0">
                <a:solidFill>
                  <a:srgbClr val="1B1B1A"/>
                </a:solidFill>
                <a:latin typeface="Montserrat SemiBold" panose="00000700000000000000" pitchFamily="50" charset="0"/>
                <a:cs typeface="Montserrat SemiBold" panose="00000700000000000000" pitchFamily="50" charset="0"/>
              </a:defRPr>
            </a:lvl1pPr>
          </a:lstStyle>
          <a:p>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07213" y="912689"/>
            <a:ext cx="12823319" cy="1477328"/>
          </a:xfrm>
          <a:prstGeom prst="rect">
            <a:avLst/>
          </a:prstGeom>
        </p:spPr>
        <p:txBody>
          <a:bodyPr wrap="square" lIns="0" tIns="0" rIns="0" bIns="0">
            <a:spAutoFit/>
          </a:bodyPr>
          <a:lstStyle>
            <a:lvl1pPr>
              <a:defRPr sz="9600" b="0" i="0">
                <a:solidFill>
                  <a:srgbClr val="1B1B1A"/>
                </a:solidFill>
                <a:latin typeface="Montserrat SemiBold" panose="00000700000000000000" pitchFamily="50" charset="0"/>
                <a:cs typeface="Montserrat SemiBold" panose="00000700000000000000" pitchFamily="50" charset="0"/>
              </a:defRPr>
            </a:lvl1pPr>
          </a:lstStyle>
          <a:p>
            <a:endParaRPr dirty="0"/>
          </a:p>
        </p:txBody>
      </p:sp>
      <p:sp>
        <p:nvSpPr>
          <p:cNvPr id="3" name="Holder 3"/>
          <p:cNvSpPr>
            <a:spLocks noGrp="1"/>
          </p:cNvSpPr>
          <p:nvPr>
            <p:ph type="subTitle" idx="4"/>
          </p:nvPr>
        </p:nvSpPr>
        <p:spPr>
          <a:xfrm>
            <a:off x="3015615" y="6333236"/>
            <a:ext cx="14072870" cy="276999"/>
          </a:xfrm>
          <a:prstGeom prst="rect">
            <a:avLst/>
          </a:prstGeom>
        </p:spPr>
        <p:txBody>
          <a:bodyPr wrap="square" lIns="0" tIns="0" rIns="0" bIns="0">
            <a:spAutoFit/>
          </a:bodyPr>
          <a:lstStyle>
            <a:lvl1pPr>
              <a:defRPr>
                <a:latin typeface="Montserrat" panose="00000500000000000000" pitchFamily="50" charset="0"/>
              </a:defRPr>
            </a:lvl1pPr>
          </a:lstStyle>
          <a:p>
            <a:endParaRPr dirty="0"/>
          </a:p>
        </p:txBody>
      </p:sp>
    </p:spTree>
    <p:extLst>
      <p:ext uri="{BB962C8B-B14F-4D97-AF65-F5344CB8AC3E}">
        <p14:creationId xmlns:p14="http://schemas.microsoft.com/office/powerpoint/2010/main" val="679075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807213" y="1017234"/>
            <a:ext cx="11664357" cy="1533525"/>
          </a:xfrm>
          <a:prstGeom prst="rect">
            <a:avLst/>
          </a:prstGeom>
        </p:spPr>
        <p:txBody>
          <a:bodyPr lIns="0" tIns="0" rIns="0" bIns="0"/>
          <a:lstStyle>
            <a:lvl1pPr>
              <a:defRPr sz="9900" b="0" i="0">
                <a:solidFill>
                  <a:srgbClr val="1B1B1A"/>
                </a:solidFill>
                <a:latin typeface="Montserrat SemiBold" panose="00000700000000000000" pitchFamily="50" charset="0"/>
                <a:cs typeface="Montserrat SemiBold" panose="00000700000000000000" pitchFamily="50" charset="0"/>
              </a:defRPr>
            </a:lvl1pPr>
          </a:lstStyle>
          <a:p>
            <a:endParaRPr dirty="0"/>
          </a:p>
        </p:txBody>
      </p:sp>
      <p:sp>
        <p:nvSpPr>
          <p:cNvPr id="3" name="Holder 3"/>
          <p:cNvSpPr>
            <a:spLocks noGrp="1"/>
          </p:cNvSpPr>
          <p:nvPr>
            <p:ph type="body" idx="1"/>
          </p:nvPr>
        </p:nvSpPr>
        <p:spPr>
          <a:xfrm>
            <a:off x="807213" y="4664075"/>
            <a:ext cx="18905533" cy="254771"/>
          </a:xfrm>
        </p:spPr>
        <p:txBody>
          <a:bodyPr lIns="0" tIns="0" rIns="0" bIns="0"/>
          <a:lstStyle>
            <a:lvl1pPr>
              <a:defRPr b="0" i="0">
                <a:solidFill>
                  <a:schemeClr val="tx1"/>
                </a:solidFill>
                <a:latin typeface="Montserrat" panose="00000500000000000000" pitchFamily="50" charset="0"/>
              </a:defRPr>
            </a:lvl1pPr>
          </a:lstStyle>
          <a:p>
            <a:endParaRPr dirty="0"/>
          </a:p>
        </p:txBody>
      </p:sp>
    </p:spTree>
    <p:extLst>
      <p:ext uri="{BB962C8B-B14F-4D97-AF65-F5344CB8AC3E}">
        <p14:creationId xmlns:p14="http://schemas.microsoft.com/office/powerpoint/2010/main" val="2436508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807213" y="1017234"/>
            <a:ext cx="11664357" cy="1533525"/>
          </a:xfrm>
          <a:prstGeom prst="rect">
            <a:avLst/>
          </a:prstGeom>
        </p:spPr>
        <p:txBody>
          <a:bodyPr lIns="0" tIns="0" rIns="0" bIns="0"/>
          <a:lstStyle>
            <a:lvl1pPr>
              <a:defRPr sz="9900" b="0" i="0">
                <a:solidFill>
                  <a:srgbClr val="1B1B1A"/>
                </a:solidFill>
                <a:latin typeface="Montserrat SemiBold" panose="00000700000000000000" pitchFamily="50" charset="0"/>
                <a:cs typeface="Montserrat SemiBold" panose="00000700000000000000" pitchFamily="50" charset="0"/>
              </a:defRPr>
            </a:lvl1pPr>
          </a:lstStyle>
          <a:p>
            <a:endParaRPr dirty="0"/>
          </a:p>
        </p:txBody>
      </p:sp>
      <p:sp>
        <p:nvSpPr>
          <p:cNvPr id="3" name="Holder 3"/>
          <p:cNvSpPr>
            <a:spLocks noGrp="1"/>
          </p:cNvSpPr>
          <p:nvPr>
            <p:ph sz="half" idx="2"/>
          </p:nvPr>
        </p:nvSpPr>
        <p:spPr>
          <a:xfrm>
            <a:off x="1005205" y="2601150"/>
            <a:ext cx="8745284" cy="276999"/>
          </a:xfrm>
          <a:prstGeom prst="rect">
            <a:avLst/>
          </a:prstGeom>
        </p:spPr>
        <p:txBody>
          <a:bodyPr wrap="square" lIns="0" tIns="0" rIns="0" bIns="0">
            <a:spAutoFit/>
          </a:bodyPr>
          <a:lstStyle>
            <a:lvl1pPr>
              <a:defRPr>
                <a:latin typeface="Montserrat" panose="00000500000000000000" pitchFamily="50" charset="0"/>
              </a:defRPr>
            </a:lvl1pPr>
          </a:lstStyle>
          <a:p>
            <a:endParaRPr dirty="0"/>
          </a:p>
        </p:txBody>
      </p:sp>
      <p:sp>
        <p:nvSpPr>
          <p:cNvPr id="4" name="Holder 4"/>
          <p:cNvSpPr>
            <a:spLocks noGrp="1"/>
          </p:cNvSpPr>
          <p:nvPr>
            <p:ph sz="half" idx="3"/>
          </p:nvPr>
        </p:nvSpPr>
        <p:spPr>
          <a:xfrm>
            <a:off x="10353611" y="2601150"/>
            <a:ext cx="8745284" cy="276999"/>
          </a:xfrm>
          <a:prstGeom prst="rect">
            <a:avLst/>
          </a:prstGeom>
        </p:spPr>
        <p:txBody>
          <a:bodyPr wrap="square" lIns="0" tIns="0" rIns="0" bIns="0">
            <a:spAutoFit/>
          </a:bodyPr>
          <a:lstStyle>
            <a:lvl1pPr>
              <a:defRPr>
                <a:latin typeface="Montserrat" panose="00000500000000000000" pitchFamily="50" charset="0"/>
              </a:defRPr>
            </a:lvl1pPr>
          </a:lstStyle>
          <a:p>
            <a:endParaRPr dirty="0"/>
          </a:p>
        </p:txBody>
      </p:sp>
    </p:spTree>
    <p:extLst>
      <p:ext uri="{BB962C8B-B14F-4D97-AF65-F5344CB8AC3E}">
        <p14:creationId xmlns:p14="http://schemas.microsoft.com/office/powerpoint/2010/main" val="1701280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807213" y="1017234"/>
            <a:ext cx="11664358" cy="1533525"/>
          </a:xfrm>
          <a:prstGeom prst="rect">
            <a:avLst/>
          </a:prstGeom>
        </p:spPr>
        <p:txBody>
          <a:bodyPr lIns="0" tIns="0" rIns="0" bIns="0"/>
          <a:lstStyle>
            <a:lvl1pPr>
              <a:defRPr sz="9900" b="0" i="0">
                <a:solidFill>
                  <a:srgbClr val="1B1B1A"/>
                </a:solidFill>
                <a:latin typeface="Montserrat SemiBold" panose="00000700000000000000" pitchFamily="50" charset="0"/>
                <a:cs typeface="Montserrat SemiBold" panose="00000700000000000000" pitchFamily="50" charset="0"/>
              </a:defRPr>
            </a:lvl1pPr>
          </a:lstStyle>
          <a:p>
            <a:endParaRPr dirty="0"/>
          </a:p>
        </p:txBody>
      </p:sp>
    </p:spTree>
    <p:extLst>
      <p:ext uri="{BB962C8B-B14F-4D97-AF65-F5344CB8AC3E}">
        <p14:creationId xmlns:p14="http://schemas.microsoft.com/office/powerpoint/2010/main" val="36657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1746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7">
            <a:alphaModFix amt="8000"/>
            <a:lum/>
          </a:blip>
          <a:srcRect/>
          <a:stretch>
            <a:fillRect l="40000" t="1000" r="-40000" b="-60000"/>
          </a:stretch>
        </a:blipFill>
        <a:effectLst/>
      </p:bgPr>
    </p:bg>
    <p:spTree>
      <p:nvGrpSpPr>
        <p:cNvPr id="1" name=""/>
        <p:cNvGrpSpPr/>
        <p:nvPr/>
      </p:nvGrpSpPr>
      <p:grpSpPr>
        <a:xfrm>
          <a:off x="0" y="0"/>
          <a:ext cx="0" cy="0"/>
          <a:chOff x="0" y="0"/>
          <a:chExt cx="0" cy="0"/>
        </a:xfrm>
      </p:grpSpPr>
      <p:sp>
        <p:nvSpPr>
          <p:cNvPr id="3" name="Holder 3"/>
          <p:cNvSpPr>
            <a:spLocks noGrp="1"/>
          </p:cNvSpPr>
          <p:nvPr>
            <p:ph type="body" idx="1"/>
          </p:nvPr>
        </p:nvSpPr>
        <p:spPr>
          <a:xfrm>
            <a:off x="391353" y="4641847"/>
            <a:ext cx="19321393" cy="276999"/>
          </a:xfrm>
          <a:prstGeom prst="rect">
            <a:avLst/>
          </a:prstGeom>
        </p:spPr>
        <p:txBody>
          <a:bodyPr wrap="square" lIns="0" tIns="0" rIns="0" bIns="0">
            <a:spAutoFit/>
          </a:bodyPr>
          <a:lstStyle>
            <a:lvl1pPr>
              <a:defRPr b="0" i="0">
                <a:solidFill>
                  <a:schemeClr val="tx1"/>
                </a:solidFill>
              </a:defRPr>
            </a:lvl1pPr>
          </a:lstStyle>
          <a:p>
            <a:endParaRPr dirty="0"/>
          </a:p>
        </p:txBody>
      </p:sp>
      <p:pic>
        <p:nvPicPr>
          <p:cNvPr id="12" name="Picture 11" descr="Text&#10;&#10;Description automatically generated">
            <a:extLst>
              <a:ext uri="{FF2B5EF4-FFF2-40B4-BE49-F238E27FC236}">
                <a16:creationId xmlns:a16="http://schemas.microsoft.com/office/drawing/2014/main" id="{1130EC10-3F8E-4CF6-9932-AD85DBEEAFEC}"/>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16605250" y="9845675"/>
            <a:ext cx="2997571" cy="913323"/>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ontserrat SemiBold" panose="00000700000000000000" pitchFamily="50" charset="0"/>
          <a:ea typeface="+mj-ea"/>
          <a:cs typeface="+mj-cs"/>
        </a:defRPr>
      </a:lvl1pPr>
    </p:titleStyle>
    <p:bodyStyle>
      <a:lvl1pPr marL="0">
        <a:defRPr>
          <a:latin typeface="Montserrat" panose="00000500000000000000" pitchFamily="50" charset="0"/>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Holder 3"/>
          <p:cNvSpPr>
            <a:spLocks noGrp="1"/>
          </p:cNvSpPr>
          <p:nvPr>
            <p:ph type="body" idx="1"/>
          </p:nvPr>
        </p:nvSpPr>
        <p:spPr>
          <a:xfrm>
            <a:off x="391353" y="4641847"/>
            <a:ext cx="19321393" cy="276999"/>
          </a:xfrm>
          <a:prstGeom prst="rect">
            <a:avLst/>
          </a:prstGeom>
        </p:spPr>
        <p:txBody>
          <a:bodyPr wrap="square" lIns="0" tIns="0" rIns="0" bIns="0">
            <a:spAutoFit/>
          </a:bodyPr>
          <a:lstStyle>
            <a:lvl1pPr>
              <a:defRPr b="0" i="0">
                <a:solidFill>
                  <a:schemeClr val="tx1"/>
                </a:solidFill>
              </a:defRPr>
            </a:lvl1pPr>
          </a:lstStyle>
          <a:p>
            <a:endParaRPr dirty="0"/>
          </a:p>
        </p:txBody>
      </p:sp>
      <p:pic>
        <p:nvPicPr>
          <p:cNvPr id="12" name="Picture 11" descr="Text&#10;&#10;Description automatically generated">
            <a:extLst>
              <a:ext uri="{FF2B5EF4-FFF2-40B4-BE49-F238E27FC236}">
                <a16:creationId xmlns:a16="http://schemas.microsoft.com/office/drawing/2014/main" id="{1130EC10-3F8E-4CF6-9932-AD85DBEEAFEC}"/>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16605250" y="9845675"/>
            <a:ext cx="2997571" cy="913323"/>
          </a:xfrm>
          <a:prstGeom prst="rect">
            <a:avLst/>
          </a:prstGeom>
        </p:spPr>
      </p:pic>
    </p:spTree>
    <p:extLst>
      <p:ext uri="{BB962C8B-B14F-4D97-AF65-F5344CB8AC3E}">
        <p14:creationId xmlns:p14="http://schemas.microsoft.com/office/powerpoint/2010/main" val="403443861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a:defRPr>
          <a:latin typeface="Montserrat SemiBold" panose="00000700000000000000" pitchFamily="50" charset="0"/>
          <a:ea typeface="+mj-ea"/>
          <a:cs typeface="+mj-cs"/>
        </a:defRPr>
      </a:lvl1pPr>
    </p:titleStyle>
    <p:bodyStyle>
      <a:lvl1pPr marL="0">
        <a:defRPr>
          <a:latin typeface="Montserrat" panose="00000500000000000000" pitchFamily="50" charset="0"/>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www.malariapartnersinternational.org/rmpu/" TargetMode="External"/><Relationship Id="rId7" Type="http://schemas.openxmlformats.org/officeDocument/2006/relationships/hyperlink" Target="https://www.malariapartnersinternational.org/malaria-partners-west-africa/"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hyperlink" Target="https://www.malariapartnersinternational.org/mpz/" TargetMode="External"/><Relationship Id="rId10" Type="http://schemas.openxmlformats.org/officeDocument/2006/relationships/image" Target="../media/image8.png"/><Relationship Id="rId4" Type="http://schemas.openxmlformats.org/officeDocument/2006/relationships/image" Target="../media/image5.png"/><Relationship Id="rId9" Type="http://schemas.openxmlformats.org/officeDocument/2006/relationships/hyperlink" Target="https://www.malariapartnersinternational.org/mpzim/"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s://forms.office.com/Pages/ResponsePage.aspx?id=ddE9MC6MxU2myE7OSbxfBoBzzlxgIztNtKVMDNnXraxUMElMWkFFNTVWN0UzVVJXWkcwNElWQkpKTS4u" TargetMode="External"/><Relationship Id="rId7" Type="http://schemas.openxmlformats.org/officeDocument/2006/relationships/hyperlink" Target="http://www.youtube.com/@malariapartnersinternation8808" TargetMode="External"/><Relationship Id="rId12"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www.linkedin.com/company/malaria-partners-int/" TargetMode="External"/><Relationship Id="rId11" Type="http://schemas.openxmlformats.org/officeDocument/2006/relationships/image" Target="../media/image12.png"/><Relationship Id="rId5" Type="http://schemas.openxmlformats.org/officeDocument/2006/relationships/hyperlink" Target="https://www.instagram.com/malariapartnersinternational/" TargetMode="External"/><Relationship Id="rId10" Type="http://schemas.openxmlformats.org/officeDocument/2006/relationships/image" Target="../media/image11.png"/><Relationship Id="rId4" Type="http://schemas.openxmlformats.org/officeDocument/2006/relationships/hyperlink" Target="https://www.facebook.com/malariapartnersinternational/" TargetMode="External"/><Relationship Id="rId9"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16.jp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9.xml"/><Relationship Id="rId5" Type="http://schemas.openxmlformats.org/officeDocument/2006/relationships/image" Target="../media/image16.jp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jp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27.png"/><Relationship Id="rId4" Type="http://schemas.openxmlformats.org/officeDocument/2006/relationships/image" Target="../media/image26.jpe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27.pn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slides/_rels/slide1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33.svg"/><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29.svg"/><Relationship Id="rId10" Type="http://schemas.openxmlformats.org/officeDocument/2006/relationships/image" Target="../media/image27.png"/><Relationship Id="rId4" Type="http://schemas.openxmlformats.org/officeDocument/2006/relationships/image" Target="../media/image28.png"/><Relationship Id="rId9" Type="http://schemas.openxmlformats.org/officeDocument/2006/relationships/image" Target="../media/image31.sv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27.pn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slides/_rels/slide1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5.png"/><Relationship Id="rId7" Type="http://schemas.openxmlformats.org/officeDocument/2006/relationships/image" Target="../media/image31.sv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image" Target="../media/image30.png"/><Relationship Id="rId5" Type="http://schemas.openxmlformats.org/officeDocument/2006/relationships/image" Target="../media/image35.svg"/><Relationship Id="rId10" Type="http://schemas.openxmlformats.org/officeDocument/2006/relationships/image" Target="../media/image33.svg"/><Relationship Id="rId4" Type="http://schemas.openxmlformats.org/officeDocument/2006/relationships/image" Target="../media/image34.png"/><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27.pn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slides/_rels/slide19.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32.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 Id="rId9"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27.pn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slides/_rels/slide2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34.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5.svg"/><Relationship Id="rId9" Type="http://schemas.openxmlformats.org/officeDocument/2006/relationships/image" Target="../media/image27.png"/></Relationships>
</file>

<file path=ppt/slides/_rels/slide2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5.png"/><Relationship Id="rId7" Type="http://schemas.openxmlformats.org/officeDocument/2006/relationships/image" Target="../media/image31.sv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30.png"/><Relationship Id="rId5" Type="http://schemas.openxmlformats.org/officeDocument/2006/relationships/image" Target="../media/image29.svg"/><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32.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 Id="rId9"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29.sv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31.svg"/></Relationships>
</file>

<file path=ppt/slides/_rels/slide25.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30.png"/><Relationship Id="rId7" Type="http://schemas.openxmlformats.org/officeDocument/2006/relationships/image" Target="../media/image35.sv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34.png"/><Relationship Id="rId5" Type="http://schemas.openxmlformats.org/officeDocument/2006/relationships/image" Target="../media/image27.png"/><Relationship Id="rId4" Type="http://schemas.openxmlformats.org/officeDocument/2006/relationships/image" Target="../media/image31.svg"/><Relationship Id="rId9" Type="http://schemas.openxmlformats.org/officeDocument/2006/relationships/image" Target="../media/image33.sv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video" Target="https://www.youtube.com/embed/VhZYYlrKDWE?feature=oembed" TargetMode="External"/><Relationship Id="rId4" Type="http://schemas.openxmlformats.org/officeDocument/2006/relationships/image" Target="../media/image36.jpeg"/></Relationships>
</file>

<file path=ppt/slides/_rels/slide27.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jpeg"/><Relationship Id="rId7"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2F512B-377F-E421-2557-F5A9FAE6426E}"/>
              </a:ext>
            </a:extLst>
          </p:cNvPr>
          <p:cNvSpPr/>
          <p:nvPr/>
        </p:nvSpPr>
        <p:spPr>
          <a:xfrm>
            <a:off x="16300450" y="9769475"/>
            <a:ext cx="3581400" cy="153987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pic>
        <p:nvPicPr>
          <p:cNvPr id="5" name="Picture 4" descr="A group of people sitting outside&#10;&#10;AI-generated content may be incorrect.">
            <a:extLst>
              <a:ext uri="{FF2B5EF4-FFF2-40B4-BE49-F238E27FC236}">
                <a16:creationId xmlns:a16="http://schemas.microsoft.com/office/drawing/2014/main" id="{4848A7E8-80F7-9BCD-A47E-82771B5D5432}"/>
              </a:ext>
            </a:extLst>
          </p:cNvPr>
          <p:cNvPicPr>
            <a:picLocks noChangeAspect="1"/>
          </p:cNvPicPr>
          <p:nvPr/>
        </p:nvPicPr>
        <p:blipFill rotWithShape="1">
          <a:blip r:embed="rId3">
            <a:alphaModFix amt="53000"/>
          </a:blip>
          <a:srcRect l="10" t="7864" r="11556" b="17455"/>
          <a:stretch>
            <a:fillRect/>
          </a:stretch>
        </p:blipFill>
        <p:spPr>
          <a:xfrm>
            <a:off x="-1738" y="-2241"/>
            <a:ext cx="20156334" cy="11342212"/>
          </a:xfrm>
          <a:prstGeom prst="rect">
            <a:avLst/>
          </a:prstGeom>
        </p:spPr>
      </p:pic>
      <p:sp>
        <p:nvSpPr>
          <p:cNvPr id="7" name="TextBox 6">
            <a:extLst>
              <a:ext uri="{FF2B5EF4-FFF2-40B4-BE49-F238E27FC236}">
                <a16:creationId xmlns:a16="http://schemas.microsoft.com/office/drawing/2014/main" id="{6A1B1A55-7ED7-4EFC-8C9D-229BD9E9721E}"/>
              </a:ext>
            </a:extLst>
          </p:cNvPr>
          <p:cNvSpPr txBox="1"/>
          <p:nvPr/>
        </p:nvSpPr>
        <p:spPr>
          <a:xfrm>
            <a:off x="556576" y="1409447"/>
            <a:ext cx="19041062" cy="1631216"/>
          </a:xfrm>
          <a:prstGeom prst="rect">
            <a:avLst/>
          </a:prstGeom>
          <a:noFill/>
        </p:spPr>
        <p:txBody>
          <a:bodyPr wrap="square" lIns="91440" tIns="45720" rIns="91440" bIns="45720" rtlCol="0" anchor="t">
            <a:spAutoFit/>
          </a:bodyPr>
          <a:lstStyle/>
          <a:p>
            <a:r>
              <a:rPr lang="en-US" sz="10000" b="1" dirty="0">
                <a:solidFill>
                  <a:schemeClr val="bg1"/>
                </a:solidFill>
                <a:latin typeface="Montserrat"/>
                <a:ea typeface="Open Sans"/>
                <a:cs typeface="Open Sans"/>
              </a:rPr>
              <a:t>Under the Net Challenge</a:t>
            </a:r>
            <a:endParaRPr lang="en-US" dirty="0">
              <a:solidFill>
                <a:schemeClr val="bg1"/>
              </a:solidFill>
            </a:endParaRPr>
          </a:p>
        </p:txBody>
      </p:sp>
      <p:sp>
        <p:nvSpPr>
          <p:cNvPr id="8" name="TextBox 7">
            <a:extLst>
              <a:ext uri="{FF2B5EF4-FFF2-40B4-BE49-F238E27FC236}">
                <a16:creationId xmlns:a16="http://schemas.microsoft.com/office/drawing/2014/main" id="{BD22D6F8-DEDC-4077-8A6C-BB2D8AB60A73}"/>
              </a:ext>
            </a:extLst>
          </p:cNvPr>
          <p:cNvSpPr txBox="1"/>
          <p:nvPr/>
        </p:nvSpPr>
        <p:spPr>
          <a:xfrm>
            <a:off x="638146" y="3206569"/>
            <a:ext cx="17251694" cy="584775"/>
          </a:xfrm>
          <a:prstGeom prst="rect">
            <a:avLst/>
          </a:prstGeom>
          <a:noFill/>
        </p:spPr>
        <p:txBody>
          <a:bodyPr wrap="square" lIns="91440" tIns="45720" rIns="91440" bIns="45720" rtlCol="0" anchor="t">
            <a:spAutoFit/>
          </a:bodyPr>
          <a:lstStyle/>
          <a:p>
            <a:r>
              <a:rPr lang="en-US" sz="3200" i="1" dirty="0">
                <a:solidFill>
                  <a:schemeClr val="bg1"/>
                </a:solidFill>
                <a:latin typeface="Open Sans"/>
                <a:ea typeface="Open Sans"/>
                <a:cs typeface="Open Sans"/>
              </a:rPr>
              <a:t>Learn more about Malaria Partners International and taking on the challenge </a:t>
            </a:r>
            <a:endParaRPr lang="en-US" dirty="0">
              <a:solidFill>
                <a:schemeClr val="bg1"/>
              </a:solidFill>
              <a:ea typeface="Calibri"/>
              <a:cs typeface="Calibri"/>
            </a:endParaRPr>
          </a:p>
        </p:txBody>
      </p:sp>
      <p:pic>
        <p:nvPicPr>
          <p:cNvPr id="2" name="Picture 1">
            <a:extLst>
              <a:ext uri="{FF2B5EF4-FFF2-40B4-BE49-F238E27FC236}">
                <a16:creationId xmlns:a16="http://schemas.microsoft.com/office/drawing/2014/main" id="{07CE4B8E-F447-D159-C227-88F370C74AE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552482" y="9663541"/>
            <a:ext cx="2997571" cy="89108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F1D91-5FBA-3ECC-92A1-F0AE0004D3D7}"/>
              </a:ext>
            </a:extLst>
          </p:cNvPr>
          <p:cNvSpPr>
            <a:spLocks noGrp="1"/>
          </p:cNvSpPr>
          <p:nvPr>
            <p:ph type="title"/>
          </p:nvPr>
        </p:nvSpPr>
        <p:spPr>
          <a:xfrm>
            <a:off x="807213" y="1017234"/>
            <a:ext cx="15340837" cy="1533525"/>
          </a:xfrm>
        </p:spPr>
        <p:txBody>
          <a:bodyPr/>
          <a:lstStyle/>
          <a:p>
            <a:r>
              <a:rPr lang="en-US" sz="6000"/>
              <a:t>Our </a:t>
            </a:r>
            <a:r>
              <a:rPr lang="en-US" sz="6000">
                <a:solidFill>
                  <a:srgbClr val="F18C26"/>
                </a:solidFill>
              </a:rPr>
              <a:t>Vision</a:t>
            </a:r>
            <a:r>
              <a:rPr lang="en-US" sz="6000"/>
              <a:t> &amp; </a:t>
            </a:r>
            <a:r>
              <a:rPr lang="en-US" sz="6000">
                <a:solidFill>
                  <a:srgbClr val="F18C26"/>
                </a:solidFill>
              </a:rPr>
              <a:t>Mission</a:t>
            </a:r>
          </a:p>
        </p:txBody>
      </p:sp>
      <p:sp>
        <p:nvSpPr>
          <p:cNvPr id="3" name="Text Placeholder 2">
            <a:extLst>
              <a:ext uri="{FF2B5EF4-FFF2-40B4-BE49-F238E27FC236}">
                <a16:creationId xmlns:a16="http://schemas.microsoft.com/office/drawing/2014/main" id="{AC74880A-A73C-16FE-F924-71CC5D2B679C}"/>
              </a:ext>
            </a:extLst>
          </p:cNvPr>
          <p:cNvSpPr>
            <a:spLocks noGrp="1"/>
          </p:cNvSpPr>
          <p:nvPr>
            <p:ph type="body" idx="1"/>
          </p:nvPr>
        </p:nvSpPr>
        <p:spPr>
          <a:xfrm>
            <a:off x="803200" y="2301875"/>
            <a:ext cx="18024086" cy="7755969"/>
          </a:xfrm>
        </p:spPr>
        <p:txBody>
          <a:bodyPr wrap="square" lIns="0" tIns="0" rIns="0" bIns="0" anchor="t">
            <a:spAutoFit/>
          </a:bodyPr>
          <a:lstStyle/>
          <a:p>
            <a:pPr algn="l" fontAlgn="base"/>
            <a:endParaRPr lang="en-US" sz="3600" b="1" i="1" dirty="0">
              <a:latin typeface="Montserrat"/>
              <a:ea typeface="Open Sans"/>
              <a:cs typeface="Open Sans"/>
            </a:endParaRPr>
          </a:p>
          <a:p>
            <a:pPr algn="l"/>
            <a:r>
              <a:rPr lang="en-US" sz="3600" b="1" i="1" dirty="0">
                <a:effectLst/>
                <a:latin typeface="Montserrat"/>
                <a:ea typeface="Open Sans"/>
                <a:cs typeface="Open Sans"/>
              </a:rPr>
              <a:t>Our Mission: To ignite an international Rotarian campaign to end malaria.</a:t>
            </a:r>
            <a:endParaRPr lang="en-US" sz="3600" b="1" i="1" dirty="0">
              <a:effectLst/>
              <a:latin typeface="Montserrat"/>
            </a:endParaRPr>
          </a:p>
          <a:p>
            <a:pPr algn="l" fontAlgn="base"/>
            <a:endParaRPr lang="en-US" sz="3600" b="1">
              <a:latin typeface="Montserrat"/>
              <a:ea typeface="Open Sans"/>
              <a:cs typeface="Open Sans"/>
            </a:endParaRPr>
          </a:p>
          <a:p>
            <a:pPr algn="l"/>
            <a:r>
              <a:rPr lang="en-US" sz="3600" b="1" i="0" dirty="0">
                <a:solidFill>
                  <a:srgbClr val="F18C26"/>
                </a:solidFill>
                <a:effectLst/>
                <a:latin typeface="Montserrat"/>
                <a:ea typeface="Open Sans"/>
                <a:cs typeface="Open Sans"/>
              </a:rPr>
              <a:t>Malaria is one of the world’s most deadly diseases.</a:t>
            </a:r>
            <a:r>
              <a:rPr lang="en-US" sz="3600" b="1" i="0" dirty="0">
                <a:effectLst/>
                <a:latin typeface="Montserrat"/>
                <a:ea typeface="Open Sans"/>
                <a:cs typeface="Open Sans"/>
              </a:rPr>
              <a:t> </a:t>
            </a:r>
            <a:r>
              <a:rPr lang="en-US" sz="3600" b="0" i="0" dirty="0">
                <a:effectLst/>
                <a:latin typeface="Montserrat"/>
                <a:ea typeface="Open Sans"/>
                <a:cs typeface="Open Sans"/>
              </a:rPr>
              <a:t>It kills hundreds of thousands </a:t>
            </a:r>
            <a:r>
              <a:rPr lang="en-US" sz="3600" dirty="0">
                <a:latin typeface="Montserrat"/>
                <a:ea typeface="Open Sans"/>
                <a:cs typeface="Open Sans"/>
              </a:rPr>
              <a:t>of people every</a:t>
            </a:r>
            <a:r>
              <a:rPr lang="en-US" sz="3600" b="0" i="0" dirty="0">
                <a:effectLst/>
                <a:latin typeface="Montserrat"/>
                <a:ea typeface="Open Sans"/>
                <a:cs typeface="Open Sans"/>
              </a:rPr>
              <a:t> year. </a:t>
            </a:r>
            <a:r>
              <a:rPr lang="en-US" sz="3600" b="1" i="0" dirty="0">
                <a:effectLst/>
                <a:latin typeface="Montserrat"/>
                <a:ea typeface="Open Sans"/>
                <a:cs typeface="Open Sans"/>
              </a:rPr>
              <a:t>Most of those </a:t>
            </a:r>
            <a:r>
              <a:rPr lang="en-US" sz="3600" b="1" dirty="0">
                <a:latin typeface="Montserrat"/>
                <a:ea typeface="Open Sans"/>
                <a:cs typeface="Open Sans"/>
              </a:rPr>
              <a:t>are children</a:t>
            </a:r>
            <a:r>
              <a:rPr lang="en-US" sz="3600" b="1" i="0" dirty="0">
                <a:effectLst/>
                <a:latin typeface="Montserrat"/>
                <a:ea typeface="Open Sans"/>
                <a:cs typeface="Open Sans"/>
              </a:rPr>
              <a:t> under five. </a:t>
            </a:r>
            <a:endParaRPr lang="en-US" dirty="0">
              <a:ea typeface="Open Sans"/>
              <a:cs typeface="Open Sans"/>
            </a:endParaRPr>
          </a:p>
          <a:p>
            <a:pPr algn="l"/>
            <a:endParaRPr lang="en-US" sz="3600" dirty="0">
              <a:latin typeface="Montserrat"/>
              <a:ea typeface="Open Sans"/>
              <a:cs typeface="Open Sans"/>
            </a:endParaRPr>
          </a:p>
          <a:p>
            <a:pPr algn="l"/>
            <a:r>
              <a:rPr lang="en-US" sz="3600" b="0" i="0" dirty="0">
                <a:effectLst/>
                <a:latin typeface="Montserrat"/>
                <a:ea typeface="Open Sans"/>
                <a:cs typeface="Open Sans"/>
              </a:rPr>
              <a:t>We are a group of Rotary members committed to inspiring a broad international Rotarian campaign for global elimination of malaria. </a:t>
            </a:r>
            <a:endParaRPr lang="en-US"/>
          </a:p>
          <a:p>
            <a:pPr algn="l"/>
            <a:endParaRPr lang="en-US" sz="3600">
              <a:latin typeface="Montserrat"/>
              <a:ea typeface="Open Sans"/>
              <a:cs typeface="Open Sans"/>
            </a:endParaRPr>
          </a:p>
          <a:p>
            <a:pPr algn="l"/>
            <a:r>
              <a:rPr lang="en-US" sz="3600" b="0" i="1" u="sng" dirty="0">
                <a:effectLst/>
                <a:latin typeface="Montserrat"/>
                <a:ea typeface="Open Sans"/>
                <a:cs typeface="Open Sans"/>
              </a:rPr>
              <a:t>We believe that malaria can be combated through a comprehensive Rotarian campaign similar to Rotary’s successful Polio Plus campaign</a:t>
            </a:r>
            <a:r>
              <a:rPr lang="en-US" sz="3600" b="0" i="0" dirty="0">
                <a:effectLst/>
                <a:latin typeface="Montserrat"/>
                <a:ea typeface="Open Sans"/>
                <a:cs typeface="Open Sans"/>
              </a:rPr>
              <a:t>.</a:t>
            </a:r>
            <a:endParaRPr lang="en-US" dirty="0">
              <a:latin typeface="Montserrat"/>
            </a:endParaRPr>
          </a:p>
          <a:p>
            <a:pPr algn="l" fontAlgn="base"/>
            <a:endParaRPr lang="en-US" sz="3600" b="0" i="0">
              <a:effectLst/>
              <a:latin typeface="Montserrat"/>
              <a:ea typeface="Open Sans"/>
              <a:cs typeface="Open Sans"/>
            </a:endParaRPr>
          </a:p>
          <a:p>
            <a:pPr algn="l"/>
            <a:endParaRPr lang="en-US" sz="3600">
              <a:latin typeface="Open Sans"/>
              <a:ea typeface="Open Sans"/>
              <a:cs typeface="Open Sans"/>
            </a:endParaRPr>
          </a:p>
          <a:p>
            <a:pPr algn="l"/>
            <a:endParaRPr lang="en-US" sz="3600">
              <a:latin typeface="Open Sans"/>
              <a:ea typeface="Open Sans"/>
              <a:cs typeface="Open Sans"/>
            </a:endParaRPr>
          </a:p>
        </p:txBody>
      </p:sp>
    </p:spTree>
    <p:extLst>
      <p:ext uri="{BB962C8B-B14F-4D97-AF65-F5344CB8AC3E}">
        <p14:creationId xmlns:p14="http://schemas.microsoft.com/office/powerpoint/2010/main" val="1186690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F1D91-5FBA-3ECC-92A1-F0AE0004D3D7}"/>
              </a:ext>
            </a:extLst>
          </p:cNvPr>
          <p:cNvSpPr>
            <a:spLocks noGrp="1"/>
          </p:cNvSpPr>
          <p:nvPr>
            <p:ph type="title"/>
          </p:nvPr>
        </p:nvSpPr>
        <p:spPr>
          <a:xfrm>
            <a:off x="807213" y="1017234"/>
            <a:ext cx="18465037" cy="1533525"/>
          </a:xfrm>
        </p:spPr>
        <p:txBody>
          <a:bodyPr lIns="0" tIns="0" rIns="0" bIns="0" anchor="t"/>
          <a:lstStyle/>
          <a:p>
            <a:r>
              <a:rPr lang="en-US" sz="6000">
                <a:latin typeface="Montserrat SemiBold"/>
              </a:rPr>
              <a:t>Our </a:t>
            </a:r>
            <a:r>
              <a:rPr lang="en-US" sz="6000">
                <a:solidFill>
                  <a:srgbClr val="F18C26"/>
                </a:solidFill>
                <a:latin typeface="Montserrat SemiBold"/>
              </a:rPr>
              <a:t>Affiliates</a:t>
            </a:r>
          </a:p>
        </p:txBody>
      </p:sp>
      <p:sp>
        <p:nvSpPr>
          <p:cNvPr id="3" name="Text Placeholder 2">
            <a:extLst>
              <a:ext uri="{FF2B5EF4-FFF2-40B4-BE49-F238E27FC236}">
                <a16:creationId xmlns:a16="http://schemas.microsoft.com/office/drawing/2014/main" id="{AC74880A-A73C-16FE-F924-71CC5D2B679C}"/>
              </a:ext>
            </a:extLst>
          </p:cNvPr>
          <p:cNvSpPr>
            <a:spLocks noGrp="1"/>
          </p:cNvSpPr>
          <p:nvPr>
            <p:ph type="body" idx="1"/>
          </p:nvPr>
        </p:nvSpPr>
        <p:spPr>
          <a:xfrm>
            <a:off x="819531" y="2550759"/>
            <a:ext cx="18465037" cy="2769989"/>
          </a:xfrm>
          <a:noFill/>
        </p:spPr>
        <p:txBody>
          <a:bodyPr wrap="square" lIns="0" tIns="0" rIns="0" bIns="0" anchor="t">
            <a:spAutoFit/>
          </a:bodyPr>
          <a:lstStyle/>
          <a:p>
            <a:pPr algn="l" fontAlgn="base"/>
            <a:r>
              <a:rPr lang="en-US" sz="3600" b="0" i="0" dirty="0">
                <a:effectLst/>
                <a:latin typeface="Open Sans"/>
                <a:ea typeface="Open Sans"/>
                <a:cs typeface="Open Sans"/>
              </a:rPr>
              <a:t>While MPI operates from the United States, we work with our </a:t>
            </a:r>
            <a:r>
              <a:rPr lang="en-US" sz="3600" b="1" dirty="0">
                <a:solidFill>
                  <a:srgbClr val="F18C26"/>
                </a:solidFill>
                <a:latin typeface="Open Sans"/>
                <a:ea typeface="Open Sans"/>
                <a:cs typeface="Open Sans"/>
              </a:rPr>
              <a:t>four</a:t>
            </a:r>
            <a:r>
              <a:rPr lang="en-US" sz="3600" b="1" dirty="0">
                <a:solidFill>
                  <a:srgbClr val="FF0000"/>
                </a:solidFill>
                <a:latin typeface="Open Sans"/>
                <a:ea typeface="Open Sans"/>
                <a:cs typeface="Open Sans"/>
              </a:rPr>
              <a:t> </a:t>
            </a:r>
            <a:r>
              <a:rPr lang="en-US" sz="3600" dirty="0">
                <a:latin typeface="Open Sans"/>
                <a:ea typeface="Open Sans"/>
                <a:cs typeface="Open Sans"/>
              </a:rPr>
              <a:t>independent </a:t>
            </a:r>
            <a:r>
              <a:rPr lang="en-US" sz="3600" b="0" i="0" dirty="0">
                <a:effectLst/>
                <a:latin typeface="Open Sans"/>
                <a:ea typeface="Open Sans"/>
                <a:cs typeface="Open Sans"/>
              </a:rPr>
              <a:t>affiliate organizations</a:t>
            </a:r>
            <a:r>
              <a:rPr lang="en-US" sz="3600" b="0" i="0" dirty="0">
                <a:solidFill>
                  <a:srgbClr val="F18C26"/>
                </a:solidFill>
                <a:effectLst/>
                <a:latin typeface="Open Sans"/>
                <a:ea typeface="Open Sans"/>
                <a:cs typeface="Open Sans"/>
              </a:rPr>
              <a:t> </a:t>
            </a:r>
            <a:r>
              <a:rPr lang="en-US" sz="3600" b="1" i="0" dirty="0">
                <a:solidFill>
                  <a:srgbClr val="F18C26"/>
                </a:solidFill>
                <a:effectLst/>
                <a:latin typeface="Open Sans"/>
                <a:ea typeface="Open Sans"/>
                <a:cs typeface="Open Sans"/>
              </a:rPr>
              <a:t>in malaria-endemic countries to help implement projects once they are funded.</a:t>
            </a:r>
            <a:r>
              <a:rPr lang="en-US" sz="3600" b="1" dirty="0">
                <a:solidFill>
                  <a:srgbClr val="F18C26"/>
                </a:solidFill>
                <a:latin typeface="Open Sans"/>
                <a:ea typeface="Open Sans"/>
                <a:cs typeface="Open Sans"/>
              </a:rPr>
              <a:t> </a:t>
            </a:r>
            <a:endParaRPr lang="en-US" sz="3600" b="1">
              <a:solidFill>
                <a:srgbClr val="000000"/>
              </a:solidFill>
              <a:latin typeface="Open Sans" panose="020B0606030504020204" pitchFamily="34" charset="0"/>
              <a:ea typeface="Open Sans"/>
              <a:cs typeface="Open Sans"/>
            </a:endParaRPr>
          </a:p>
          <a:p>
            <a:pPr algn="l"/>
            <a:endParaRPr lang="en-US" sz="3600" b="1" dirty="0">
              <a:solidFill>
                <a:srgbClr val="F18C26"/>
              </a:solidFill>
              <a:latin typeface="Open Sans" panose="020B0606030504020204" pitchFamily="34" charset="0"/>
              <a:ea typeface="Open Sans"/>
              <a:cs typeface="Open Sans"/>
            </a:endParaRPr>
          </a:p>
          <a:p>
            <a:pPr algn="ctr"/>
            <a:r>
              <a:rPr lang="en-US" sz="3600" b="1" i="1" dirty="0">
                <a:effectLst/>
                <a:latin typeface="Open Sans"/>
                <a:ea typeface="Open Sans"/>
                <a:cs typeface="Open Sans"/>
              </a:rPr>
              <a:t>Click on the </a:t>
            </a:r>
            <a:r>
              <a:rPr lang="en-US" sz="3600" b="1" i="1" dirty="0">
                <a:latin typeface="Open Sans"/>
                <a:ea typeface="Open Sans"/>
                <a:cs typeface="Open Sans"/>
              </a:rPr>
              <a:t>text </a:t>
            </a:r>
            <a:r>
              <a:rPr lang="en-US" sz="3600" b="1" i="1" dirty="0">
                <a:effectLst/>
                <a:latin typeface="Open Sans"/>
                <a:ea typeface="Open Sans"/>
                <a:cs typeface="Open Sans"/>
              </a:rPr>
              <a:t>below to learn more about each affiliate</a:t>
            </a:r>
            <a:endParaRPr lang="en-US" sz="3600" dirty="0">
              <a:effectLst/>
              <a:latin typeface="Open Sans" panose="020B0606030504020204" pitchFamily="34" charset="0"/>
              <a:ea typeface="Open Sans"/>
              <a:cs typeface="Open Sans"/>
            </a:endParaRPr>
          </a:p>
        </p:txBody>
      </p:sp>
      <p:pic>
        <p:nvPicPr>
          <p:cNvPr id="1026" name="Picture 2">
            <a:hlinkClick r:id="rId3"/>
            <a:extLst>
              <a:ext uri="{FF2B5EF4-FFF2-40B4-BE49-F238E27FC236}">
                <a16:creationId xmlns:a16="http://schemas.microsoft.com/office/drawing/2014/main" id="{E8049CE4-B191-FF9C-B1B5-FD7A682AAF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5980" y="5872152"/>
            <a:ext cx="3124200" cy="312420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28" name="Picture 4">
            <a:hlinkClick r:id="rId5"/>
            <a:extLst>
              <a:ext uri="{FF2B5EF4-FFF2-40B4-BE49-F238E27FC236}">
                <a16:creationId xmlns:a16="http://schemas.microsoft.com/office/drawing/2014/main" id="{6C71C438-DDB0-976A-9EE8-EFAEE5405CE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92633" y="5872152"/>
            <a:ext cx="3124200" cy="312420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30" name="Picture 6">
            <a:hlinkClick r:id="rId7"/>
            <a:extLst>
              <a:ext uri="{FF2B5EF4-FFF2-40B4-BE49-F238E27FC236}">
                <a16:creationId xmlns:a16="http://schemas.microsoft.com/office/drawing/2014/main" id="{458493B6-ABC3-8C9B-3612-F4569DBFE3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361168" y="5872152"/>
            <a:ext cx="3415117" cy="312420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32" name="Picture 8">
            <a:hlinkClick r:id="rId9"/>
            <a:extLst>
              <a:ext uri="{FF2B5EF4-FFF2-40B4-BE49-F238E27FC236}">
                <a16:creationId xmlns:a16="http://schemas.microsoft.com/office/drawing/2014/main" id="{74B606C4-D5FC-3C00-3030-58422B9A74B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120620" y="5872152"/>
            <a:ext cx="3124200" cy="312420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767101D-C606-8DBB-1386-300F51925FAA}"/>
              </a:ext>
            </a:extLst>
          </p:cNvPr>
          <p:cNvSpPr txBox="1"/>
          <p:nvPr/>
        </p:nvSpPr>
        <p:spPr>
          <a:xfrm>
            <a:off x="1684138" y="8984769"/>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latin typeface="Open Sans"/>
                <a:ea typeface="Open Sans"/>
                <a:cs typeface="Calibri"/>
                <a:hlinkClick r:id="rId3"/>
              </a:rPr>
              <a:t>Learn More</a:t>
            </a:r>
            <a:endParaRPr lang="en-US" sz="2800">
              <a:latin typeface="Open Sans"/>
              <a:ea typeface="Open Sans"/>
              <a:cs typeface="Open Sans"/>
            </a:endParaRPr>
          </a:p>
        </p:txBody>
      </p:sp>
      <p:sp>
        <p:nvSpPr>
          <p:cNvPr id="5" name="TextBox 4">
            <a:extLst>
              <a:ext uri="{FF2B5EF4-FFF2-40B4-BE49-F238E27FC236}">
                <a16:creationId xmlns:a16="http://schemas.microsoft.com/office/drawing/2014/main" id="{2E2860FF-4F32-1158-80F3-BF676C1775F1}"/>
              </a:ext>
            </a:extLst>
          </p:cNvPr>
          <p:cNvSpPr txBox="1"/>
          <p:nvPr/>
        </p:nvSpPr>
        <p:spPr>
          <a:xfrm>
            <a:off x="6071955" y="8984831"/>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latin typeface="Open Sans"/>
                <a:ea typeface="Open Sans"/>
                <a:cs typeface="Calibri"/>
                <a:hlinkClick r:id="rId5"/>
              </a:rPr>
              <a:t>Learn More</a:t>
            </a:r>
            <a:endParaRPr lang="en-US" sz="2800">
              <a:latin typeface="Open Sans"/>
              <a:ea typeface="Open Sans"/>
              <a:cs typeface="Open Sans"/>
              <a:hlinkClick r:id="rId5"/>
            </a:endParaRPr>
          </a:p>
        </p:txBody>
      </p:sp>
      <p:sp>
        <p:nvSpPr>
          <p:cNvPr id="7" name="TextBox 6">
            <a:extLst>
              <a:ext uri="{FF2B5EF4-FFF2-40B4-BE49-F238E27FC236}">
                <a16:creationId xmlns:a16="http://schemas.microsoft.com/office/drawing/2014/main" id="{0B73EF25-DB6E-22C7-D826-75C6BC2324B9}"/>
              </a:ext>
            </a:extLst>
          </p:cNvPr>
          <p:cNvSpPr txBox="1"/>
          <p:nvPr/>
        </p:nvSpPr>
        <p:spPr>
          <a:xfrm>
            <a:off x="10687393" y="8984893"/>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latin typeface="Open Sans"/>
                <a:ea typeface="Open Sans"/>
                <a:cs typeface="Calibri"/>
                <a:hlinkClick r:id="rId7"/>
              </a:rPr>
              <a:t>Learn More</a:t>
            </a:r>
            <a:endParaRPr lang="en-US" sz="2800">
              <a:latin typeface="Open Sans"/>
              <a:ea typeface="Open Sans"/>
              <a:cs typeface="Open Sans"/>
              <a:hlinkClick r:id="rId7"/>
            </a:endParaRPr>
          </a:p>
        </p:txBody>
      </p:sp>
      <p:sp>
        <p:nvSpPr>
          <p:cNvPr id="8" name="TextBox 7">
            <a:extLst>
              <a:ext uri="{FF2B5EF4-FFF2-40B4-BE49-F238E27FC236}">
                <a16:creationId xmlns:a16="http://schemas.microsoft.com/office/drawing/2014/main" id="{603C980B-C4DE-99E2-F48B-C9E51ACEFDA8}"/>
              </a:ext>
            </a:extLst>
          </p:cNvPr>
          <p:cNvSpPr txBox="1"/>
          <p:nvPr/>
        </p:nvSpPr>
        <p:spPr>
          <a:xfrm>
            <a:off x="15469965" y="8984956"/>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latin typeface="Open Sans"/>
                <a:ea typeface="Open Sans"/>
                <a:cs typeface="Calibri"/>
                <a:hlinkClick r:id="rId9"/>
              </a:rPr>
              <a:t>Learn More</a:t>
            </a:r>
            <a:endParaRPr lang="en-US" sz="2800">
              <a:latin typeface="Open Sans"/>
              <a:ea typeface="Open Sans"/>
              <a:cs typeface="Open Sans"/>
              <a:hlinkClick r:id="rId9"/>
            </a:endParaRPr>
          </a:p>
        </p:txBody>
      </p:sp>
    </p:spTree>
    <p:extLst>
      <p:ext uri="{BB962C8B-B14F-4D97-AF65-F5344CB8AC3E}">
        <p14:creationId xmlns:p14="http://schemas.microsoft.com/office/powerpoint/2010/main" val="3291827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F1D91-5FBA-3ECC-92A1-F0AE0004D3D7}"/>
              </a:ext>
            </a:extLst>
          </p:cNvPr>
          <p:cNvSpPr>
            <a:spLocks noGrp="1"/>
          </p:cNvSpPr>
          <p:nvPr>
            <p:ph type="title"/>
          </p:nvPr>
        </p:nvSpPr>
        <p:spPr>
          <a:xfrm>
            <a:off x="807213" y="1017234"/>
            <a:ext cx="15340837" cy="1533525"/>
          </a:xfrm>
        </p:spPr>
        <p:txBody>
          <a:bodyPr/>
          <a:lstStyle/>
          <a:p>
            <a:r>
              <a:rPr lang="en-US" sz="6000"/>
              <a:t>Our </a:t>
            </a:r>
            <a:r>
              <a:rPr lang="en-US" sz="6000">
                <a:solidFill>
                  <a:srgbClr val="F18C26"/>
                </a:solidFill>
              </a:rPr>
              <a:t>Strategy</a:t>
            </a:r>
          </a:p>
        </p:txBody>
      </p:sp>
      <p:sp>
        <p:nvSpPr>
          <p:cNvPr id="3" name="Text Placeholder 2">
            <a:extLst>
              <a:ext uri="{FF2B5EF4-FFF2-40B4-BE49-F238E27FC236}">
                <a16:creationId xmlns:a16="http://schemas.microsoft.com/office/drawing/2014/main" id="{AC74880A-A73C-16FE-F924-71CC5D2B679C}"/>
              </a:ext>
            </a:extLst>
          </p:cNvPr>
          <p:cNvSpPr>
            <a:spLocks noGrp="1"/>
          </p:cNvSpPr>
          <p:nvPr>
            <p:ph type="body" idx="1"/>
          </p:nvPr>
        </p:nvSpPr>
        <p:spPr>
          <a:xfrm>
            <a:off x="819531" y="2301875"/>
            <a:ext cx="18465037" cy="7201972"/>
          </a:xfrm>
        </p:spPr>
        <p:txBody>
          <a:bodyPr wrap="square" lIns="0" tIns="0" rIns="0" bIns="0" anchor="t">
            <a:spAutoFit/>
          </a:bodyPr>
          <a:lstStyle/>
          <a:p>
            <a:pPr algn="l" fontAlgn="base"/>
            <a:r>
              <a:rPr lang="en-US" sz="3600" b="0" i="0">
                <a:effectLst/>
                <a:latin typeface="Montserrat"/>
                <a:ea typeface="Open Sans"/>
                <a:cs typeface="Open Sans"/>
              </a:rPr>
              <a:t>Our work is constantly evolving to meet emerging needs and opportunities. We focus our efforts on </a:t>
            </a:r>
            <a:r>
              <a:rPr lang="en-US" sz="3600" b="1" i="0">
                <a:effectLst/>
                <a:latin typeface="Montserrat"/>
                <a:ea typeface="Open Sans"/>
                <a:cs typeface="Open Sans"/>
              </a:rPr>
              <a:t>advocacy</a:t>
            </a:r>
            <a:r>
              <a:rPr lang="en-US" sz="3600" b="0" i="0">
                <a:effectLst/>
                <a:latin typeface="Montserrat"/>
                <a:ea typeface="Open Sans"/>
                <a:cs typeface="Open Sans"/>
              </a:rPr>
              <a:t> within endemic countries, within Rotary and within the global NGO network.</a:t>
            </a:r>
          </a:p>
          <a:p>
            <a:pPr algn="l" fontAlgn="base"/>
            <a:endParaRPr lang="en-US" sz="3600" b="0" i="0">
              <a:effectLst/>
              <a:latin typeface="Montserrat"/>
              <a:ea typeface="Open Sans"/>
              <a:cs typeface="Open Sans"/>
            </a:endParaRPr>
          </a:p>
          <a:p>
            <a:pPr algn="l" fontAlgn="base"/>
            <a:r>
              <a:rPr lang="en-US" sz="3600" b="0" i="0">
                <a:effectLst/>
                <a:latin typeface="Montserrat"/>
                <a:ea typeface="Open Sans"/>
                <a:cs typeface="Open Sans"/>
              </a:rPr>
              <a:t>We expand malaria </a:t>
            </a:r>
            <a:r>
              <a:rPr lang="en-US" sz="3600" b="1" i="0">
                <a:effectLst/>
                <a:latin typeface="Montserrat"/>
                <a:ea typeface="Open Sans"/>
                <a:cs typeface="Open Sans"/>
              </a:rPr>
              <a:t>education</a:t>
            </a:r>
            <a:r>
              <a:rPr lang="en-US" sz="3600" b="0" i="0">
                <a:effectLst/>
                <a:latin typeface="Montserrat"/>
                <a:ea typeface="Open Sans"/>
                <a:cs typeface="Open Sans"/>
              </a:rPr>
              <a:t> through presentations a Rotary club meetings, District Conferences, International Conventions and community presentations.</a:t>
            </a:r>
          </a:p>
          <a:p>
            <a:pPr algn="l" fontAlgn="base"/>
            <a:endParaRPr lang="en-US" sz="3600" b="0" i="0">
              <a:effectLst/>
              <a:latin typeface="Montserrat"/>
              <a:ea typeface="Open Sans"/>
              <a:cs typeface="Open Sans"/>
            </a:endParaRPr>
          </a:p>
          <a:p>
            <a:pPr algn="l" fontAlgn="base"/>
            <a:r>
              <a:rPr lang="en-US" sz="3600" b="0" i="0">
                <a:effectLst/>
                <a:latin typeface="Montserrat"/>
                <a:ea typeface="Open Sans"/>
                <a:cs typeface="Open Sans"/>
              </a:rPr>
              <a:t>We </a:t>
            </a:r>
            <a:r>
              <a:rPr lang="en-US" sz="3600">
                <a:latin typeface="Montserrat"/>
                <a:ea typeface="Open Sans"/>
                <a:cs typeface="Open Sans"/>
              </a:rPr>
              <a:t>value our </a:t>
            </a:r>
            <a:r>
              <a:rPr lang="en-US" sz="3600" b="1">
                <a:latin typeface="Montserrat"/>
                <a:ea typeface="Open Sans"/>
                <a:cs typeface="Open Sans"/>
              </a:rPr>
              <a:t>strategic partnerships</a:t>
            </a:r>
            <a:r>
              <a:rPr lang="en-US" sz="3600">
                <a:latin typeface="Montserrat"/>
                <a:ea typeface="Open Sans"/>
                <a:cs typeface="Open Sans"/>
              </a:rPr>
              <a:t> , both public and private.  We work with national, regional and provincial health officials, and national malaria control programs.  We collaborate with internationally recognized NGOs, donors and Rotary organizations.</a:t>
            </a:r>
          </a:p>
          <a:p>
            <a:pPr algn="l"/>
            <a:endParaRPr lang="en-US" sz="3600" b="0" i="0">
              <a:effectLst/>
              <a:latin typeface="Open Sans" panose="020B0606030504020204" pitchFamily="34" charset="0"/>
              <a:ea typeface="Open Sans"/>
              <a:cs typeface="Open Sans"/>
            </a:endParaRPr>
          </a:p>
          <a:p>
            <a:pPr algn="l" fontAlgn="base"/>
            <a:endParaRPr lang="en-US" sz="3600">
              <a:latin typeface="Open Sans" panose="020B0606030504020204" pitchFamily="34" charset="0"/>
              <a:ea typeface="Open Sans"/>
              <a:cs typeface="Open Sans"/>
            </a:endParaRPr>
          </a:p>
        </p:txBody>
      </p:sp>
    </p:spTree>
    <p:extLst>
      <p:ext uri="{BB962C8B-B14F-4D97-AF65-F5344CB8AC3E}">
        <p14:creationId xmlns:p14="http://schemas.microsoft.com/office/powerpoint/2010/main" val="2868557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F1D91-5FBA-3ECC-92A1-F0AE0004D3D7}"/>
              </a:ext>
            </a:extLst>
          </p:cNvPr>
          <p:cNvSpPr>
            <a:spLocks noGrp="1"/>
          </p:cNvSpPr>
          <p:nvPr>
            <p:ph type="title"/>
          </p:nvPr>
        </p:nvSpPr>
        <p:spPr>
          <a:xfrm>
            <a:off x="807213" y="1017234"/>
            <a:ext cx="18465037" cy="1533525"/>
          </a:xfrm>
        </p:spPr>
        <p:txBody>
          <a:bodyPr lIns="0" tIns="0" rIns="0" bIns="0" anchor="t"/>
          <a:lstStyle/>
          <a:p>
            <a:r>
              <a:rPr lang="en-US" sz="6000">
                <a:latin typeface="Montserrat SemiBold"/>
              </a:rPr>
              <a:t>Our </a:t>
            </a:r>
            <a:r>
              <a:rPr lang="en-US" sz="6000">
                <a:solidFill>
                  <a:srgbClr val="F18C26"/>
                </a:solidFill>
                <a:latin typeface="Montserrat SemiBold"/>
              </a:rPr>
              <a:t>Social Media</a:t>
            </a:r>
          </a:p>
        </p:txBody>
      </p:sp>
      <p:sp>
        <p:nvSpPr>
          <p:cNvPr id="3" name="Text Placeholder 2">
            <a:extLst>
              <a:ext uri="{FF2B5EF4-FFF2-40B4-BE49-F238E27FC236}">
                <a16:creationId xmlns:a16="http://schemas.microsoft.com/office/drawing/2014/main" id="{AC74880A-A73C-16FE-F924-71CC5D2B679C}"/>
              </a:ext>
            </a:extLst>
          </p:cNvPr>
          <p:cNvSpPr>
            <a:spLocks noGrp="1"/>
          </p:cNvSpPr>
          <p:nvPr>
            <p:ph type="body" idx="1"/>
          </p:nvPr>
        </p:nvSpPr>
        <p:spPr>
          <a:xfrm>
            <a:off x="819531" y="2550759"/>
            <a:ext cx="18465037" cy="1661993"/>
          </a:xfrm>
          <a:noFill/>
        </p:spPr>
        <p:txBody>
          <a:bodyPr wrap="square" lIns="0" tIns="0" rIns="0" bIns="0" anchor="t">
            <a:spAutoFit/>
          </a:bodyPr>
          <a:lstStyle/>
          <a:p>
            <a:pPr algn="l" fontAlgn="base"/>
            <a:endParaRPr lang="en-US" sz="3600">
              <a:solidFill>
                <a:srgbClr val="F18C26"/>
              </a:solidFill>
              <a:latin typeface="Open Sans" panose="020B0606030504020204" pitchFamily="34" charset="0"/>
              <a:ea typeface="Open Sans"/>
              <a:cs typeface="Open Sans"/>
            </a:endParaRPr>
          </a:p>
          <a:p>
            <a:pPr algn="l"/>
            <a:endParaRPr lang="en-US" sz="3600">
              <a:solidFill>
                <a:srgbClr val="F18C26"/>
              </a:solidFill>
              <a:latin typeface="Open Sans" panose="020B0606030504020204" pitchFamily="34" charset="0"/>
              <a:ea typeface="Open Sans"/>
              <a:cs typeface="Open Sans"/>
            </a:endParaRPr>
          </a:p>
          <a:p>
            <a:pPr algn="ctr"/>
            <a:r>
              <a:rPr lang="en-US" sz="3600">
                <a:latin typeface="Open Sans"/>
                <a:ea typeface="Open Sans"/>
                <a:cs typeface="Open Sans"/>
                <a:hlinkClick r:id="rId3"/>
              </a:rPr>
              <a:t>Get involved with MPI by submitting content for our website &amp; newsletter!</a:t>
            </a:r>
            <a:endParaRPr lang="en-US" sz="3600">
              <a:latin typeface="Open Sans"/>
              <a:ea typeface="Open Sans"/>
              <a:cs typeface="Open Sans"/>
            </a:endParaRPr>
          </a:p>
        </p:txBody>
      </p:sp>
      <p:sp>
        <p:nvSpPr>
          <p:cNvPr id="4" name="TextBox 3">
            <a:extLst>
              <a:ext uri="{FF2B5EF4-FFF2-40B4-BE49-F238E27FC236}">
                <a16:creationId xmlns:a16="http://schemas.microsoft.com/office/drawing/2014/main" id="{1767101D-C606-8DBB-1386-300F51925FAA}"/>
              </a:ext>
            </a:extLst>
          </p:cNvPr>
          <p:cNvSpPr txBox="1"/>
          <p:nvPr/>
        </p:nvSpPr>
        <p:spPr>
          <a:xfrm>
            <a:off x="4374316" y="7858209"/>
            <a:ext cx="2414588" cy="523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Open Sans"/>
                <a:ea typeface="Open Sans"/>
                <a:cs typeface="Calibri"/>
                <a:hlinkClick r:id="rId4"/>
              </a:rPr>
              <a:t>Facebook</a:t>
            </a:r>
            <a:endParaRPr lang="en-US" sz="2800">
              <a:cs typeface="Calibri"/>
            </a:endParaRPr>
          </a:p>
        </p:txBody>
      </p:sp>
      <p:sp>
        <p:nvSpPr>
          <p:cNvPr id="5" name="TextBox 4">
            <a:extLst>
              <a:ext uri="{FF2B5EF4-FFF2-40B4-BE49-F238E27FC236}">
                <a16:creationId xmlns:a16="http://schemas.microsoft.com/office/drawing/2014/main" id="{2E2860FF-4F32-1158-80F3-BF676C1775F1}"/>
              </a:ext>
            </a:extLst>
          </p:cNvPr>
          <p:cNvSpPr txBox="1"/>
          <p:nvPr/>
        </p:nvSpPr>
        <p:spPr>
          <a:xfrm>
            <a:off x="7509629" y="7858209"/>
            <a:ext cx="2414588" cy="523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Open Sans"/>
                <a:ea typeface="Open Sans"/>
                <a:cs typeface="Calibri"/>
                <a:hlinkClick r:id="rId5"/>
              </a:rPr>
              <a:t>Instagram</a:t>
            </a:r>
            <a:endParaRPr lang="en-US" sz="2800">
              <a:cs typeface="Calibri"/>
            </a:endParaRPr>
          </a:p>
        </p:txBody>
      </p:sp>
      <p:sp>
        <p:nvSpPr>
          <p:cNvPr id="7" name="TextBox 6">
            <a:extLst>
              <a:ext uri="{FF2B5EF4-FFF2-40B4-BE49-F238E27FC236}">
                <a16:creationId xmlns:a16="http://schemas.microsoft.com/office/drawing/2014/main" id="{0B73EF25-DB6E-22C7-D826-75C6BC2324B9}"/>
              </a:ext>
            </a:extLst>
          </p:cNvPr>
          <p:cNvSpPr txBox="1"/>
          <p:nvPr/>
        </p:nvSpPr>
        <p:spPr>
          <a:xfrm>
            <a:off x="10644941" y="7858209"/>
            <a:ext cx="2414588" cy="523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Open Sans"/>
                <a:ea typeface="Open Sans"/>
                <a:cs typeface="Calibri"/>
                <a:hlinkClick r:id="rId6"/>
              </a:rPr>
              <a:t>LinkedIn</a:t>
            </a:r>
            <a:endParaRPr lang="en-US" sz="2800">
              <a:cs typeface="Calibri"/>
            </a:endParaRPr>
          </a:p>
        </p:txBody>
      </p:sp>
      <p:sp>
        <p:nvSpPr>
          <p:cNvPr id="8" name="TextBox 7">
            <a:extLst>
              <a:ext uri="{FF2B5EF4-FFF2-40B4-BE49-F238E27FC236}">
                <a16:creationId xmlns:a16="http://schemas.microsoft.com/office/drawing/2014/main" id="{603C980B-C4DE-99E2-F48B-C9E51ACEFDA8}"/>
              </a:ext>
            </a:extLst>
          </p:cNvPr>
          <p:cNvSpPr txBox="1"/>
          <p:nvPr/>
        </p:nvSpPr>
        <p:spPr>
          <a:xfrm>
            <a:off x="13780254" y="7858209"/>
            <a:ext cx="2414588" cy="523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Open Sans"/>
                <a:ea typeface="Open Sans"/>
                <a:cs typeface="Calibri"/>
                <a:hlinkClick r:id="rId7"/>
              </a:rPr>
              <a:t>YouTube</a:t>
            </a:r>
            <a:endParaRPr lang="en-US" sz="2800" err="1">
              <a:cs typeface="Calibri"/>
            </a:endParaRPr>
          </a:p>
        </p:txBody>
      </p:sp>
      <p:pic>
        <p:nvPicPr>
          <p:cNvPr id="6" name="Graphic 5" descr="File:2023 Facebook icon.svg - Wikimedia Commons">
            <a:extLst>
              <a:ext uri="{FF2B5EF4-FFF2-40B4-BE49-F238E27FC236}">
                <a16:creationId xmlns:a16="http://schemas.microsoft.com/office/drawing/2014/main" id="{CE66515B-585D-1C2D-812E-862F5244B42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374316" y="5049922"/>
            <a:ext cx="2414588" cy="2414588"/>
          </a:xfrm>
          <a:prstGeom prst="rect">
            <a:avLst/>
          </a:prstGeom>
        </p:spPr>
      </p:pic>
      <p:pic>
        <p:nvPicPr>
          <p:cNvPr id="10" name="Picture 9" descr="Youtube Logo PNGs for Free Download">
            <a:extLst>
              <a:ext uri="{FF2B5EF4-FFF2-40B4-BE49-F238E27FC236}">
                <a16:creationId xmlns:a16="http://schemas.microsoft.com/office/drawing/2014/main" id="{30D449C5-EEBA-33A9-46E8-1E8FF2E6829E}"/>
              </a:ext>
            </a:extLst>
          </p:cNvPr>
          <p:cNvPicPr>
            <a:picLocks noChangeAspect="1"/>
          </p:cNvPicPr>
          <p:nvPr/>
        </p:nvPicPr>
        <p:blipFill>
          <a:blip r:embed="rId10"/>
          <a:stretch>
            <a:fillRect/>
          </a:stretch>
        </p:blipFill>
        <p:spPr>
          <a:xfrm>
            <a:off x="13780254" y="5049922"/>
            <a:ext cx="2414588" cy="2414588"/>
          </a:xfrm>
          <a:prstGeom prst="rect">
            <a:avLst/>
          </a:prstGeom>
        </p:spPr>
      </p:pic>
      <p:pic>
        <p:nvPicPr>
          <p:cNvPr id="13" name="Picture 12" descr="File:LinkedIn logo initials.png - Wikimedia Commons">
            <a:extLst>
              <a:ext uri="{FF2B5EF4-FFF2-40B4-BE49-F238E27FC236}">
                <a16:creationId xmlns:a16="http://schemas.microsoft.com/office/drawing/2014/main" id="{762A03A2-7F98-D7D6-1D4E-9F84C80FA66B}"/>
              </a:ext>
            </a:extLst>
          </p:cNvPr>
          <p:cNvPicPr>
            <a:picLocks noChangeAspect="1"/>
          </p:cNvPicPr>
          <p:nvPr/>
        </p:nvPicPr>
        <p:blipFill>
          <a:blip r:embed="rId11"/>
          <a:stretch>
            <a:fillRect/>
          </a:stretch>
        </p:blipFill>
        <p:spPr>
          <a:xfrm>
            <a:off x="10644941" y="5049922"/>
            <a:ext cx="2414588" cy="2487613"/>
          </a:xfrm>
          <a:prstGeom prst="rect">
            <a:avLst/>
          </a:prstGeom>
        </p:spPr>
      </p:pic>
      <p:pic>
        <p:nvPicPr>
          <p:cNvPr id="14" name="Picture 13" descr="File:Instagram logo 2016.svg - Wikimedia Commons">
            <a:extLst>
              <a:ext uri="{FF2B5EF4-FFF2-40B4-BE49-F238E27FC236}">
                <a16:creationId xmlns:a16="http://schemas.microsoft.com/office/drawing/2014/main" id="{D818FE0D-89DD-A759-4DA1-43162B61877E}"/>
              </a:ext>
            </a:extLst>
          </p:cNvPr>
          <p:cNvPicPr>
            <a:picLocks noChangeAspect="1"/>
          </p:cNvPicPr>
          <p:nvPr/>
        </p:nvPicPr>
        <p:blipFill>
          <a:blip r:embed="rId12"/>
          <a:stretch>
            <a:fillRect/>
          </a:stretch>
        </p:blipFill>
        <p:spPr>
          <a:xfrm>
            <a:off x="7509629" y="5049922"/>
            <a:ext cx="2414588" cy="2414588"/>
          </a:xfrm>
          <a:prstGeom prst="rect">
            <a:avLst/>
          </a:prstGeom>
        </p:spPr>
      </p:pic>
    </p:spTree>
    <p:extLst>
      <p:ext uri="{BB962C8B-B14F-4D97-AF65-F5344CB8AC3E}">
        <p14:creationId xmlns:p14="http://schemas.microsoft.com/office/powerpoint/2010/main" val="3870854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DDB44-3987-F224-78E8-C036710B37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878360-5A73-3DFD-E6B9-0D2D087C53E4}"/>
              </a:ext>
            </a:extLst>
          </p:cNvPr>
          <p:cNvSpPr>
            <a:spLocks noGrp="1"/>
          </p:cNvSpPr>
          <p:nvPr>
            <p:ph type="title"/>
          </p:nvPr>
        </p:nvSpPr>
        <p:spPr>
          <a:xfrm>
            <a:off x="492540" y="474997"/>
            <a:ext cx="8711437" cy="4942241"/>
          </a:xfrm>
        </p:spPr>
        <p:txBody>
          <a:bodyPr lIns="0" tIns="0" rIns="0" bIns="0" anchor="t"/>
          <a:lstStyle/>
          <a:p>
            <a:r>
              <a:rPr lang="en-US" sz="8000" dirty="0">
                <a:solidFill>
                  <a:schemeClr val="accent6">
                    <a:lumMod val="75000"/>
                  </a:schemeClr>
                </a:solidFill>
                <a:latin typeface="Montserrat SemiBold"/>
              </a:rPr>
              <a:t>The Challenge</a:t>
            </a:r>
            <a:endParaRPr lang="en-US" dirty="0"/>
          </a:p>
        </p:txBody>
      </p:sp>
      <p:sp>
        <p:nvSpPr>
          <p:cNvPr id="3" name="Text Placeholder 2">
            <a:extLst>
              <a:ext uri="{FF2B5EF4-FFF2-40B4-BE49-F238E27FC236}">
                <a16:creationId xmlns:a16="http://schemas.microsoft.com/office/drawing/2014/main" id="{7F5FF148-7047-C144-687E-AC32CD42D883}"/>
              </a:ext>
            </a:extLst>
          </p:cNvPr>
          <p:cNvSpPr txBox="1">
            <a:spLocks/>
          </p:cNvSpPr>
          <p:nvPr/>
        </p:nvSpPr>
        <p:spPr>
          <a:xfrm>
            <a:off x="489598" y="2130043"/>
            <a:ext cx="8538816" cy="5064788"/>
          </a:xfrm>
          <a:prstGeom prst="rect">
            <a:avLst/>
          </a:prstGeom>
        </p:spPr>
        <p:txBody>
          <a:bodyPr lIns="91440" tIns="45720" rIns="91440" bIns="45720" anchor="t"/>
          <a:lstStyle>
            <a:lvl1pPr marL="0">
              <a:defRPr>
                <a:latin typeface="Montserrat" panose="00000500000000000000" pitchFamily="50" charset="0"/>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US" sz="3600" kern="0" dirty="0">
                <a:solidFill>
                  <a:srgbClr val="312925"/>
                </a:solidFill>
                <a:latin typeface="Montserrat"/>
              </a:rPr>
              <a:t>Sleeping under a mosquito net offers a glimpse into the discomfort millions endure each night to protect themselves from a single mosquito bite. </a:t>
            </a:r>
            <a:endParaRPr lang="en-US" dirty="0"/>
          </a:p>
          <a:p>
            <a:endParaRPr lang="en-US" sz="3600" kern="0" dirty="0">
              <a:solidFill>
                <a:srgbClr val="312925"/>
              </a:solidFill>
              <a:latin typeface="Montserrat"/>
            </a:endParaRPr>
          </a:p>
          <a:p>
            <a:r>
              <a:rPr lang="en-US" sz="3600" kern="0" dirty="0">
                <a:solidFill>
                  <a:srgbClr val="312925"/>
                </a:solidFill>
                <a:latin typeface="Montserrat"/>
              </a:rPr>
              <a:t>This challenge epitomizes the Rotarian value of learning and service for the ‘greater benefit to all’. </a:t>
            </a:r>
            <a:endParaRPr lang="en-US" dirty="0">
              <a:solidFill>
                <a:srgbClr val="000000"/>
              </a:solidFill>
            </a:endParaRPr>
          </a:p>
          <a:p>
            <a:endParaRPr lang="en-US" sz="3600" b="1" i="1" kern="0" dirty="0">
              <a:solidFill>
                <a:srgbClr val="312925"/>
              </a:solidFill>
              <a:latin typeface="Montserrat"/>
            </a:endParaRPr>
          </a:p>
          <a:p>
            <a:r>
              <a:rPr lang="en-US" sz="3600" b="1" i="1" kern="0" dirty="0">
                <a:solidFill>
                  <a:srgbClr val="312925"/>
                </a:solidFill>
                <a:latin typeface="Montserrat"/>
              </a:rPr>
              <a:t>It is only by understanding how others live that we can truly begin to partner with our fellow Rotarians. </a:t>
            </a:r>
            <a:endParaRPr lang="en-US"/>
          </a:p>
          <a:p>
            <a:endParaRPr lang="en-US" sz="3600" kern="0" dirty="0">
              <a:solidFill>
                <a:srgbClr val="312925"/>
              </a:solidFill>
            </a:endParaRPr>
          </a:p>
        </p:txBody>
      </p:sp>
      <p:pic>
        <p:nvPicPr>
          <p:cNvPr id="9" name="Picture 8" descr="A person riding a bicycle&#10;&#10;Description automatically generated with low confidence">
            <a:extLst>
              <a:ext uri="{FF2B5EF4-FFF2-40B4-BE49-F238E27FC236}">
                <a16:creationId xmlns:a16="http://schemas.microsoft.com/office/drawing/2014/main" id="{54343695-C6B6-978C-6482-96E0F06BA16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7587" t="5329" r="17311" b="2867"/>
          <a:stretch/>
        </p:blipFill>
        <p:spPr>
          <a:xfrm>
            <a:off x="15233650" y="1"/>
            <a:ext cx="4870450" cy="5409560"/>
          </a:xfrm>
          <a:prstGeom prst="rect">
            <a:avLst/>
          </a:prstGeom>
        </p:spPr>
      </p:pic>
      <p:pic>
        <p:nvPicPr>
          <p:cNvPr id="10" name="Picture 9">
            <a:extLst>
              <a:ext uri="{FF2B5EF4-FFF2-40B4-BE49-F238E27FC236}">
                <a16:creationId xmlns:a16="http://schemas.microsoft.com/office/drawing/2014/main" id="{6DC245C3-755F-494A-AD26-6C9090930D6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5837" t="-304" r="15837" b="304"/>
          <a:stretch/>
        </p:blipFill>
        <p:spPr>
          <a:xfrm>
            <a:off x="9671048" y="-16515"/>
            <a:ext cx="5562602" cy="5426075"/>
          </a:xfrm>
          <a:prstGeom prst="rect">
            <a:avLst/>
          </a:prstGeom>
        </p:spPr>
      </p:pic>
      <p:pic>
        <p:nvPicPr>
          <p:cNvPr id="12" name="Picture 11" descr="A picture containing outdoor, ground, rock&#10;&#10;Description automatically generated">
            <a:extLst>
              <a:ext uri="{FF2B5EF4-FFF2-40B4-BE49-F238E27FC236}">
                <a16:creationId xmlns:a16="http://schemas.microsoft.com/office/drawing/2014/main" id="{6F0AAB39-1972-05C7-D61C-3B927C87BD58}"/>
              </a:ext>
            </a:extLst>
          </p:cNvPr>
          <p:cNvPicPr>
            <a:picLocks noChangeAspect="1"/>
          </p:cNvPicPr>
          <p:nvPr/>
        </p:nvPicPr>
        <p:blipFill rotWithShape="1">
          <a:blip r:embed="rId5">
            <a:extLst>
              <a:ext uri="{28A0092B-C50C-407E-A947-70E740481C1C}">
                <a14:useLocalDpi xmlns:a14="http://schemas.microsoft.com/office/drawing/2010/main" val="0"/>
              </a:ext>
            </a:extLst>
          </a:blip>
          <a:srcRect l="6051" t="17936" r="1888" b="3975"/>
          <a:stretch/>
        </p:blipFill>
        <p:spPr>
          <a:xfrm>
            <a:off x="9671048" y="5409560"/>
            <a:ext cx="10433052" cy="5899790"/>
          </a:xfrm>
          <a:prstGeom prst="rect">
            <a:avLst/>
          </a:prstGeom>
        </p:spPr>
      </p:pic>
    </p:spTree>
    <p:extLst>
      <p:ext uri="{BB962C8B-B14F-4D97-AF65-F5344CB8AC3E}">
        <p14:creationId xmlns:p14="http://schemas.microsoft.com/office/powerpoint/2010/main" val="269325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23422D-A00C-6F3A-380A-8F518C8828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87EE5A-16F5-2071-6216-A29235A06B7A}"/>
              </a:ext>
            </a:extLst>
          </p:cNvPr>
          <p:cNvSpPr>
            <a:spLocks noGrp="1"/>
          </p:cNvSpPr>
          <p:nvPr>
            <p:ph type="title"/>
          </p:nvPr>
        </p:nvSpPr>
        <p:spPr>
          <a:xfrm>
            <a:off x="492540" y="474997"/>
            <a:ext cx="17092519" cy="1073253"/>
          </a:xfrm>
        </p:spPr>
        <p:txBody>
          <a:bodyPr lIns="0" tIns="0" rIns="0" bIns="0" anchor="t"/>
          <a:lstStyle/>
          <a:p>
            <a:r>
              <a:rPr lang="en-US" sz="8000" dirty="0">
                <a:solidFill>
                  <a:schemeClr val="accent6">
                    <a:lumMod val="75000"/>
                  </a:schemeClr>
                </a:solidFill>
                <a:latin typeface="Montserrat SemiBold"/>
              </a:rPr>
              <a:t>Participating in the Challenge</a:t>
            </a:r>
            <a:endParaRPr lang="en-US" dirty="0">
              <a:solidFill>
                <a:schemeClr val="accent6">
                  <a:lumMod val="75000"/>
                </a:schemeClr>
              </a:solidFill>
            </a:endParaRPr>
          </a:p>
        </p:txBody>
      </p:sp>
      <p:sp>
        <p:nvSpPr>
          <p:cNvPr id="3" name="Text Placeholder 2">
            <a:extLst>
              <a:ext uri="{FF2B5EF4-FFF2-40B4-BE49-F238E27FC236}">
                <a16:creationId xmlns:a16="http://schemas.microsoft.com/office/drawing/2014/main" id="{CC7B4D8E-C8A0-AD0C-1338-12758B27365C}"/>
              </a:ext>
            </a:extLst>
          </p:cNvPr>
          <p:cNvSpPr txBox="1">
            <a:spLocks/>
          </p:cNvSpPr>
          <p:nvPr/>
        </p:nvSpPr>
        <p:spPr>
          <a:xfrm>
            <a:off x="523414" y="1865316"/>
            <a:ext cx="17667887" cy="1318347"/>
          </a:xfrm>
          <a:prstGeom prst="rect">
            <a:avLst/>
          </a:prstGeom>
        </p:spPr>
        <p:txBody>
          <a:bodyPr lIns="91440" tIns="45720" rIns="91440" bIns="45720" anchor="t"/>
          <a:lstStyle>
            <a:lvl1pPr marL="0">
              <a:defRPr>
                <a:latin typeface="Montserrat" panose="00000500000000000000" pitchFamily="50" charset="0"/>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US" sz="3600" kern="0" dirty="0">
                <a:solidFill>
                  <a:srgbClr val="000000"/>
                </a:solidFill>
                <a:latin typeface="Montserrat"/>
              </a:rPr>
              <a:t>The Under the Net Challenge is flexible. Rotary Clubs can choose to participate as a group or support one individual member through a sponsored challenge.</a:t>
            </a:r>
            <a:endParaRPr lang="en-US" dirty="0"/>
          </a:p>
          <a:p>
            <a:endParaRPr lang="en-US" sz="3600" b="1" i="1" dirty="0">
              <a:solidFill>
                <a:srgbClr val="312925"/>
              </a:solidFill>
            </a:endParaRPr>
          </a:p>
        </p:txBody>
      </p:sp>
      <p:sp>
        <p:nvSpPr>
          <p:cNvPr id="4" name="TextBox 3">
            <a:extLst>
              <a:ext uri="{FF2B5EF4-FFF2-40B4-BE49-F238E27FC236}">
                <a16:creationId xmlns:a16="http://schemas.microsoft.com/office/drawing/2014/main" id="{43C82DA5-BDE3-10BE-F180-A5F2885EBFE0}"/>
              </a:ext>
            </a:extLst>
          </p:cNvPr>
          <p:cNvSpPr txBox="1"/>
          <p:nvPr/>
        </p:nvSpPr>
        <p:spPr>
          <a:xfrm>
            <a:off x="544609" y="4933474"/>
            <a:ext cx="881467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F18C26"/>
                </a:solidFill>
              </a:rPr>
              <a:t>Club Challenge Format</a:t>
            </a:r>
            <a:endParaRPr lang="en-US" sz="4000" b="1" dirty="0">
              <a:solidFill>
                <a:srgbClr val="F18C26"/>
              </a:solidFill>
              <a:ea typeface="Calibri"/>
              <a:cs typeface="Calibri"/>
            </a:endParaRPr>
          </a:p>
          <a:p>
            <a:endParaRPr lang="en-US" sz="2000" b="1" dirty="0">
              <a:solidFill>
                <a:srgbClr val="F18C26"/>
              </a:solidFill>
              <a:ea typeface="Calibri"/>
              <a:cs typeface="Calibri"/>
            </a:endParaRPr>
          </a:p>
          <a:p>
            <a:r>
              <a:rPr lang="en-US" sz="3200" dirty="0"/>
              <a:t>Clubs commit to a </a:t>
            </a:r>
            <a:r>
              <a:rPr lang="en-US" sz="3200" b="1" dirty="0"/>
              <a:t>collective fundraising goal</a:t>
            </a:r>
            <a:r>
              <a:rPr lang="en-US" sz="3200" dirty="0"/>
              <a:t> (e.g., $500, $1,000, or more) and organize a rotating schedule where </a:t>
            </a:r>
            <a:r>
              <a:rPr lang="en-US" sz="3200" b="1" dirty="0"/>
              <a:t>members take turns sleeping under a mosquito net</a:t>
            </a:r>
            <a:r>
              <a:rPr lang="en-US" sz="3200" dirty="0"/>
              <a:t> until the goal is reached.</a:t>
            </a:r>
            <a:endParaRPr lang="en-US" sz="3200" dirty="0">
              <a:ea typeface="Calibri"/>
              <a:cs typeface="Calibri"/>
            </a:endParaRPr>
          </a:p>
          <a:p>
            <a:endParaRPr lang="en-US" sz="2800" dirty="0">
              <a:ea typeface="Calibri"/>
              <a:cs typeface="Calibri"/>
            </a:endParaRPr>
          </a:p>
        </p:txBody>
      </p:sp>
      <p:sp>
        <p:nvSpPr>
          <p:cNvPr id="5" name="TextBox 4">
            <a:extLst>
              <a:ext uri="{FF2B5EF4-FFF2-40B4-BE49-F238E27FC236}">
                <a16:creationId xmlns:a16="http://schemas.microsoft.com/office/drawing/2014/main" id="{BEF077CE-864D-53C1-8304-BD3CC44BDA51}"/>
              </a:ext>
            </a:extLst>
          </p:cNvPr>
          <p:cNvSpPr txBox="1"/>
          <p:nvPr/>
        </p:nvSpPr>
        <p:spPr>
          <a:xfrm>
            <a:off x="10097204" y="4933495"/>
            <a:ext cx="928709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F18C26"/>
                </a:solidFill>
              </a:rPr>
              <a:t>Individual Challenge Format</a:t>
            </a:r>
            <a:endParaRPr lang="en-US" sz="4000" b="1" dirty="0">
              <a:solidFill>
                <a:srgbClr val="F18C26"/>
              </a:solidFill>
              <a:ea typeface="Calibri"/>
              <a:cs typeface="Calibri"/>
            </a:endParaRPr>
          </a:p>
          <a:p>
            <a:endParaRPr lang="en-US" sz="2000" b="1" dirty="0">
              <a:solidFill>
                <a:srgbClr val="F18C26"/>
              </a:solidFill>
              <a:ea typeface="Calibri"/>
              <a:cs typeface="Calibri"/>
            </a:endParaRPr>
          </a:p>
          <a:p>
            <a:r>
              <a:rPr lang="en-US" sz="3200" dirty="0"/>
              <a:t>A single club member takes on the challenge to sleep under the net for one or more nights and </a:t>
            </a:r>
            <a:r>
              <a:rPr lang="en-US" sz="3200" b="1" dirty="0"/>
              <a:t>collects pledges for each night</a:t>
            </a:r>
            <a:r>
              <a:rPr lang="en-US" sz="3200" dirty="0"/>
              <a:t> from fellow Rotarians, friends, or community sponsors.</a:t>
            </a:r>
            <a:endParaRPr lang="en-US" sz="3200" dirty="0">
              <a:ea typeface="Calibri"/>
              <a:cs typeface="Calibri"/>
            </a:endParaRPr>
          </a:p>
          <a:p>
            <a:pPr marL="457200" indent="-457200">
              <a:buFont typeface="Wingdings"/>
              <a:buChar char="ü"/>
            </a:pPr>
            <a:endParaRPr lang="en-US" sz="2800" dirty="0">
              <a:ea typeface="Calibri"/>
              <a:cs typeface="Calibri"/>
            </a:endParaRPr>
          </a:p>
        </p:txBody>
      </p:sp>
    </p:spTree>
    <p:extLst>
      <p:ext uri="{BB962C8B-B14F-4D97-AF65-F5344CB8AC3E}">
        <p14:creationId xmlns:p14="http://schemas.microsoft.com/office/powerpoint/2010/main" val="3796230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Under the Net Challenge Video (1)">
            <a:hlinkClick r:id="" action="ppaction://media"/>
            <a:extLst>
              <a:ext uri="{FF2B5EF4-FFF2-40B4-BE49-F238E27FC236}">
                <a16:creationId xmlns:a16="http://schemas.microsoft.com/office/drawing/2014/main" id="{CC0F830A-8943-01A3-DF54-66CFFAF9397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624" y="-11010"/>
            <a:ext cx="20088227" cy="11303844"/>
          </a:xfrm>
          <a:prstGeom prst="rect">
            <a:avLst/>
          </a:prstGeom>
        </p:spPr>
      </p:pic>
    </p:spTree>
    <p:extLst>
      <p:ext uri="{BB962C8B-B14F-4D97-AF65-F5344CB8AC3E}">
        <p14:creationId xmlns:p14="http://schemas.microsoft.com/office/powerpoint/2010/main" val="342224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404EC-B539-5543-20AE-C41E6A79D7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C84658-7A23-C3BF-698C-9B79860150CD}"/>
              </a:ext>
            </a:extLst>
          </p:cNvPr>
          <p:cNvSpPr>
            <a:spLocks noGrp="1"/>
          </p:cNvSpPr>
          <p:nvPr>
            <p:ph type="title"/>
          </p:nvPr>
        </p:nvSpPr>
        <p:spPr>
          <a:xfrm>
            <a:off x="492540" y="474997"/>
            <a:ext cx="8711437" cy="4942241"/>
          </a:xfrm>
        </p:spPr>
        <p:txBody>
          <a:bodyPr lIns="0" tIns="0" rIns="0" bIns="0" anchor="t"/>
          <a:lstStyle/>
          <a:p>
            <a:r>
              <a:rPr lang="en-US" sz="8000" dirty="0">
                <a:solidFill>
                  <a:schemeClr val="accent6">
                    <a:lumMod val="75000"/>
                  </a:schemeClr>
                </a:solidFill>
                <a:latin typeface="Montserrat SemiBold"/>
              </a:rPr>
              <a:t>Supporting Community Impact Grants</a:t>
            </a:r>
          </a:p>
        </p:txBody>
      </p:sp>
      <p:sp>
        <p:nvSpPr>
          <p:cNvPr id="3" name="Text Placeholder 2">
            <a:extLst>
              <a:ext uri="{FF2B5EF4-FFF2-40B4-BE49-F238E27FC236}">
                <a16:creationId xmlns:a16="http://schemas.microsoft.com/office/drawing/2014/main" id="{A38EB7DC-A3A3-00E3-219B-72CF47F526E0}"/>
              </a:ext>
            </a:extLst>
          </p:cNvPr>
          <p:cNvSpPr txBox="1">
            <a:spLocks/>
          </p:cNvSpPr>
          <p:nvPr/>
        </p:nvSpPr>
        <p:spPr>
          <a:xfrm>
            <a:off x="489598" y="4246516"/>
            <a:ext cx="8731283" cy="5064788"/>
          </a:xfrm>
          <a:prstGeom prst="rect">
            <a:avLst/>
          </a:prstGeom>
        </p:spPr>
        <p:txBody>
          <a:bodyPr lIns="91440" tIns="45720" rIns="91440" bIns="45720" anchor="t"/>
          <a:lstStyle>
            <a:lvl1pPr marL="0">
              <a:defRPr>
                <a:latin typeface="Montserrat" panose="00000500000000000000" pitchFamily="50" charset="0"/>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US" sz="3200" kern="0" dirty="0">
                <a:solidFill>
                  <a:srgbClr val="312925"/>
                </a:solidFill>
                <a:latin typeface="Montserrat"/>
              </a:rPr>
              <a:t>Money raised through the challenge supports MPI's Community Impact Grants Program, which funds locally led Rotarian projects in malaria-endemic regions. </a:t>
            </a:r>
            <a:endParaRPr lang="en-US" sz="3200">
              <a:solidFill>
                <a:srgbClr val="000000"/>
              </a:solidFill>
            </a:endParaRPr>
          </a:p>
          <a:p>
            <a:endParaRPr lang="en-US" sz="3200" kern="0" dirty="0">
              <a:solidFill>
                <a:srgbClr val="312925"/>
              </a:solidFill>
              <a:latin typeface="Montserrat"/>
            </a:endParaRPr>
          </a:p>
          <a:p>
            <a:r>
              <a:rPr lang="en-US" sz="3200" kern="0" dirty="0">
                <a:solidFill>
                  <a:srgbClr val="312925"/>
                </a:solidFill>
                <a:latin typeface="Montserrat"/>
              </a:rPr>
              <a:t>These projects train health workers, educate communities, and strengthen local health systems.</a:t>
            </a:r>
            <a:endParaRPr lang="en-US" sz="3200"/>
          </a:p>
          <a:p>
            <a:endParaRPr lang="en-US" sz="3200" kern="0" dirty="0">
              <a:solidFill>
                <a:srgbClr val="312925"/>
              </a:solidFill>
              <a:latin typeface="Montserrat"/>
            </a:endParaRPr>
          </a:p>
          <a:p>
            <a:pPr marL="571500" indent="-571500">
              <a:buFont typeface="Arial" panose="020B0604020202020204" pitchFamily="34" charset="0"/>
              <a:buChar char="•"/>
            </a:pPr>
            <a:r>
              <a:rPr lang="en-US" sz="2800" kern="0" dirty="0">
                <a:solidFill>
                  <a:sysClr val="windowText" lastClr="000000"/>
                </a:solidFill>
                <a:latin typeface="Century Gothic"/>
              </a:rPr>
              <a:t>Bed Net Distribution</a:t>
            </a:r>
            <a:endParaRPr lang="en-US" sz="2800">
              <a:solidFill>
                <a:sysClr val="windowText" lastClr="000000"/>
              </a:solidFill>
              <a:latin typeface="Montserrat"/>
            </a:endParaRPr>
          </a:p>
          <a:p>
            <a:pPr marL="571500" indent="-571500">
              <a:buFont typeface="Arial" panose="020B0604020202020204" pitchFamily="34" charset="0"/>
              <a:buChar char="•"/>
            </a:pPr>
            <a:r>
              <a:rPr lang="en-US" sz="2800" kern="0" dirty="0">
                <a:solidFill>
                  <a:sysClr val="windowText" lastClr="000000"/>
                </a:solidFill>
                <a:latin typeface="Century Gothic"/>
              </a:rPr>
              <a:t>RDTs, and Malaria Meds</a:t>
            </a:r>
            <a:endParaRPr lang="en-US" sz="2800">
              <a:solidFill>
                <a:sysClr val="windowText" lastClr="000000"/>
              </a:solidFill>
            </a:endParaRPr>
          </a:p>
          <a:p>
            <a:pPr marL="571500" indent="-571500">
              <a:buFont typeface="Arial" panose="020B0604020202020204" pitchFamily="34" charset="0"/>
              <a:buChar char="•"/>
            </a:pPr>
            <a:r>
              <a:rPr lang="en-US" sz="2800" kern="0" dirty="0">
                <a:solidFill>
                  <a:sysClr val="windowText" lastClr="000000"/>
                </a:solidFill>
                <a:latin typeface="Century Gothic"/>
              </a:rPr>
              <a:t>Training community health workers</a:t>
            </a:r>
            <a:endParaRPr lang="en-US" sz="2800">
              <a:solidFill>
                <a:sysClr val="windowText" lastClr="000000"/>
              </a:solidFill>
              <a:latin typeface="Century Gothic"/>
            </a:endParaRPr>
          </a:p>
          <a:p>
            <a:pPr marL="571500" indent="-571500">
              <a:buFont typeface="Arial" panose="020B0604020202020204" pitchFamily="34" charset="0"/>
              <a:buChar char="•"/>
            </a:pPr>
            <a:r>
              <a:rPr lang="en-US" sz="2800" kern="0" dirty="0">
                <a:solidFill>
                  <a:sysClr val="windowText" lastClr="000000"/>
                </a:solidFill>
                <a:latin typeface="Century Gothic"/>
              </a:rPr>
              <a:t>Community education...And Much More! </a:t>
            </a:r>
            <a:endParaRPr lang="en-US" sz="2800">
              <a:solidFill>
                <a:sysClr val="windowText" lastClr="000000"/>
              </a:solidFill>
              <a:latin typeface="Century Gothic"/>
            </a:endParaRPr>
          </a:p>
        </p:txBody>
      </p:sp>
      <p:pic>
        <p:nvPicPr>
          <p:cNvPr id="9" name="Picture 8" descr="A person riding a bicycle&#10;&#10;Description automatically generated with low confidence">
            <a:extLst>
              <a:ext uri="{FF2B5EF4-FFF2-40B4-BE49-F238E27FC236}">
                <a16:creationId xmlns:a16="http://schemas.microsoft.com/office/drawing/2014/main" id="{99470EFE-25E5-3264-ABE6-7B5CFD0A3CC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7587" t="5329" r="17311" b="2867"/>
          <a:stretch/>
        </p:blipFill>
        <p:spPr>
          <a:xfrm>
            <a:off x="15233650" y="1"/>
            <a:ext cx="4870450" cy="5409560"/>
          </a:xfrm>
          <a:prstGeom prst="rect">
            <a:avLst/>
          </a:prstGeom>
        </p:spPr>
      </p:pic>
      <p:pic>
        <p:nvPicPr>
          <p:cNvPr id="10" name="Picture 9">
            <a:extLst>
              <a:ext uri="{FF2B5EF4-FFF2-40B4-BE49-F238E27FC236}">
                <a16:creationId xmlns:a16="http://schemas.microsoft.com/office/drawing/2014/main" id="{9B18CF69-461B-3901-1413-485EEEBE140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5837" t="-304" r="15837" b="304"/>
          <a:stretch/>
        </p:blipFill>
        <p:spPr>
          <a:xfrm>
            <a:off x="9671048" y="-16515"/>
            <a:ext cx="5562602" cy="5426075"/>
          </a:xfrm>
          <a:prstGeom prst="rect">
            <a:avLst/>
          </a:prstGeom>
        </p:spPr>
      </p:pic>
      <p:pic>
        <p:nvPicPr>
          <p:cNvPr id="12" name="Picture 11" descr="A picture containing outdoor, ground, rock&#10;&#10;Description automatically generated">
            <a:extLst>
              <a:ext uri="{FF2B5EF4-FFF2-40B4-BE49-F238E27FC236}">
                <a16:creationId xmlns:a16="http://schemas.microsoft.com/office/drawing/2014/main" id="{544DAF00-BD12-91BE-A67E-F893F7C9003F}"/>
              </a:ext>
            </a:extLst>
          </p:cNvPr>
          <p:cNvPicPr>
            <a:picLocks noChangeAspect="1"/>
          </p:cNvPicPr>
          <p:nvPr/>
        </p:nvPicPr>
        <p:blipFill rotWithShape="1">
          <a:blip r:embed="rId5">
            <a:extLst>
              <a:ext uri="{28A0092B-C50C-407E-A947-70E740481C1C}">
                <a14:useLocalDpi xmlns:a14="http://schemas.microsoft.com/office/drawing/2010/main" val="0"/>
              </a:ext>
            </a:extLst>
          </a:blip>
          <a:srcRect l="6051" t="17936" r="1888" b="3975"/>
          <a:stretch/>
        </p:blipFill>
        <p:spPr>
          <a:xfrm>
            <a:off x="9671048" y="5409560"/>
            <a:ext cx="10433052" cy="5899790"/>
          </a:xfrm>
          <a:prstGeom prst="rect">
            <a:avLst/>
          </a:prstGeom>
        </p:spPr>
      </p:pic>
    </p:spTree>
    <p:extLst>
      <p:ext uri="{BB962C8B-B14F-4D97-AF65-F5344CB8AC3E}">
        <p14:creationId xmlns:p14="http://schemas.microsoft.com/office/powerpoint/2010/main" val="2132584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AB5E8F3-A4F3-8DD3-4878-7979497FF930}"/>
              </a:ext>
            </a:extLst>
          </p:cNvPr>
          <p:cNvPicPr>
            <a:picLocks noChangeAspect="1"/>
          </p:cNvPicPr>
          <p:nvPr/>
        </p:nvPicPr>
        <p:blipFill rotWithShape="1">
          <a:blip r:embed="rId3">
            <a:alphaModFix amt="62000"/>
            <a:extLst>
              <a:ext uri="{28A0092B-C50C-407E-A947-70E740481C1C}">
                <a14:useLocalDpi xmlns:a14="http://schemas.microsoft.com/office/drawing/2010/main" val="0"/>
              </a:ext>
            </a:extLst>
          </a:blip>
          <a:srcRect l="37606" t="35420" r="43624" b="33649"/>
          <a:stretch/>
        </p:blipFill>
        <p:spPr>
          <a:xfrm>
            <a:off x="10382005" y="0"/>
            <a:ext cx="9722096" cy="11309350"/>
          </a:xfrm>
          <a:prstGeom prst="rect">
            <a:avLst/>
          </a:prstGeom>
        </p:spPr>
      </p:pic>
      <p:sp>
        <p:nvSpPr>
          <p:cNvPr id="2" name="Title 1">
            <a:extLst>
              <a:ext uri="{FF2B5EF4-FFF2-40B4-BE49-F238E27FC236}">
                <a16:creationId xmlns:a16="http://schemas.microsoft.com/office/drawing/2014/main" id="{DC563BEF-58E3-CF56-92F9-4E0414D6DB0A}"/>
              </a:ext>
            </a:extLst>
          </p:cNvPr>
          <p:cNvSpPr>
            <a:spLocks noGrp="1"/>
          </p:cNvSpPr>
          <p:nvPr>
            <p:ph type="title"/>
          </p:nvPr>
        </p:nvSpPr>
        <p:spPr>
          <a:xfrm>
            <a:off x="807213" y="1017234"/>
            <a:ext cx="18160237" cy="1533525"/>
          </a:xfrm>
        </p:spPr>
        <p:txBody>
          <a:bodyPr/>
          <a:lstStyle/>
          <a:p>
            <a:r>
              <a:rPr lang="en-US" dirty="0"/>
              <a:t>Preventable and Treatable… </a:t>
            </a:r>
            <a:r>
              <a:rPr lang="en-US" dirty="0">
                <a:solidFill>
                  <a:srgbClr val="F18C26"/>
                </a:solidFill>
              </a:rPr>
              <a:t>But Deadly</a:t>
            </a:r>
          </a:p>
        </p:txBody>
      </p:sp>
      <p:sp>
        <p:nvSpPr>
          <p:cNvPr id="3" name="Text Placeholder 2">
            <a:extLst>
              <a:ext uri="{FF2B5EF4-FFF2-40B4-BE49-F238E27FC236}">
                <a16:creationId xmlns:a16="http://schemas.microsoft.com/office/drawing/2014/main" id="{A57744AD-0743-BA39-C345-AF0CE3882305}"/>
              </a:ext>
            </a:extLst>
          </p:cNvPr>
          <p:cNvSpPr>
            <a:spLocks noGrp="1"/>
          </p:cNvSpPr>
          <p:nvPr>
            <p:ph type="body" idx="1"/>
          </p:nvPr>
        </p:nvSpPr>
        <p:spPr>
          <a:xfrm>
            <a:off x="908050" y="4594683"/>
            <a:ext cx="18804696" cy="1107996"/>
          </a:xfrm>
        </p:spPr>
        <p:txBody>
          <a:bodyPr/>
          <a:lstStyle/>
          <a:p>
            <a:pPr marL="285750" indent="-285750">
              <a:buFont typeface="Arial" panose="020B0604020202020204" pitchFamily="34" charset="0"/>
              <a:buChar char="•"/>
            </a:pPr>
            <a:r>
              <a:rPr lang="en-US" sz="3600" dirty="0"/>
              <a:t>94% in Sub-Saharan Africa</a:t>
            </a:r>
          </a:p>
          <a:p>
            <a:pPr marL="285750" indent="-285750">
              <a:buFont typeface="Arial" panose="020B0604020202020204" pitchFamily="34" charset="0"/>
              <a:buChar char="•"/>
            </a:pPr>
            <a:r>
              <a:rPr lang="en-US" sz="3600" dirty="0"/>
              <a:t>Mostly young children</a:t>
            </a:r>
          </a:p>
        </p:txBody>
      </p:sp>
      <p:pic>
        <p:nvPicPr>
          <p:cNvPr id="6" name="Picture 5" descr="A picture containing ground, person, outdoor&#10;&#10;Description automatically generated">
            <a:extLst>
              <a:ext uri="{FF2B5EF4-FFF2-40B4-BE49-F238E27FC236}">
                <a16:creationId xmlns:a16="http://schemas.microsoft.com/office/drawing/2014/main" id="{713A1512-CCC7-4845-E188-E50B78E2BF8D}"/>
              </a:ext>
            </a:extLst>
          </p:cNvPr>
          <p:cNvPicPr>
            <a:picLocks noChangeAspect="1"/>
          </p:cNvPicPr>
          <p:nvPr/>
        </p:nvPicPr>
        <p:blipFill rotWithShape="1">
          <a:blip r:embed="rId4">
            <a:extLst>
              <a:ext uri="{28A0092B-C50C-407E-A947-70E740481C1C}">
                <a14:useLocalDpi xmlns:a14="http://schemas.microsoft.com/office/drawing/2010/main" val="0"/>
              </a:ext>
            </a:extLst>
          </a:blip>
          <a:srcRect l="12195" t="497" r="12195" b="-497"/>
          <a:stretch/>
        </p:blipFill>
        <p:spPr>
          <a:xfrm>
            <a:off x="-324941" y="7773554"/>
            <a:ext cx="4559456" cy="4522685"/>
          </a:xfrm>
          <a:prstGeom prst="ellipse">
            <a:avLst/>
          </a:prstGeom>
          <a:ln w="63500" cap="rnd">
            <a:noFill/>
          </a:ln>
          <a:effectLst/>
          <a:scene3d>
            <a:camera prst="orthographicFront"/>
            <a:lightRig rig="contrasting" dir="t">
              <a:rot lat="0" lon="0" rev="3000000"/>
            </a:lightRig>
          </a:scene3d>
          <a:sp3d contourW="7620">
            <a:bevelT w="95250" h="31750"/>
            <a:contourClr>
              <a:srgbClr val="333333"/>
            </a:contourClr>
          </a:sp3d>
        </p:spPr>
      </p:pic>
      <p:pic>
        <p:nvPicPr>
          <p:cNvPr id="10" name="Picture 9" descr="Map&#10;&#10;Description automatically generated">
            <a:extLst>
              <a:ext uri="{FF2B5EF4-FFF2-40B4-BE49-F238E27FC236}">
                <a16:creationId xmlns:a16="http://schemas.microsoft.com/office/drawing/2014/main" id="{96A32CA5-B75C-D2E9-7E0A-4628152C3AE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5964" t="82649" r="13936" b="7088"/>
          <a:stretch/>
        </p:blipFill>
        <p:spPr>
          <a:xfrm>
            <a:off x="6523481" y="9921874"/>
            <a:ext cx="8147104" cy="842002"/>
          </a:xfrm>
          <a:prstGeom prst="rect">
            <a:avLst/>
          </a:prstGeom>
        </p:spPr>
      </p:pic>
      <p:pic>
        <p:nvPicPr>
          <p:cNvPr id="11" name="Picture 10" descr="Map&#10;&#10;Description automatically generated">
            <a:extLst>
              <a:ext uri="{FF2B5EF4-FFF2-40B4-BE49-F238E27FC236}">
                <a16:creationId xmlns:a16="http://schemas.microsoft.com/office/drawing/2014/main" id="{443394D3-1184-6DA3-3105-6E48468D651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72217" t="94439" r="1408" b="1628"/>
          <a:stretch/>
        </p:blipFill>
        <p:spPr>
          <a:xfrm>
            <a:off x="11845694" y="10815954"/>
            <a:ext cx="1872774" cy="197134"/>
          </a:xfrm>
          <a:prstGeom prst="rect">
            <a:avLst/>
          </a:prstGeom>
        </p:spPr>
      </p:pic>
      <p:pic>
        <p:nvPicPr>
          <p:cNvPr id="12" name="Picture 11" descr="Map&#10;&#10;Description automatically generated">
            <a:extLst>
              <a:ext uri="{FF2B5EF4-FFF2-40B4-BE49-F238E27FC236}">
                <a16:creationId xmlns:a16="http://schemas.microsoft.com/office/drawing/2014/main" id="{C75E4EA8-FBD7-319C-F97D-EEA0A306CD6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389" t="94439" r="66684" b="1637"/>
          <a:stretch/>
        </p:blipFill>
        <p:spPr>
          <a:xfrm>
            <a:off x="9502831" y="10815954"/>
            <a:ext cx="2267042" cy="196693"/>
          </a:xfrm>
          <a:prstGeom prst="rect">
            <a:avLst/>
          </a:prstGeom>
        </p:spPr>
      </p:pic>
      <p:pic>
        <p:nvPicPr>
          <p:cNvPr id="14" name="Picture 13" descr="A picture containing outdoor&#10;&#10;Description automatically generated">
            <a:extLst>
              <a:ext uri="{FF2B5EF4-FFF2-40B4-BE49-F238E27FC236}">
                <a16:creationId xmlns:a16="http://schemas.microsoft.com/office/drawing/2014/main" id="{21FF429A-EFA7-4D90-B493-7ED0C4B10080}"/>
              </a:ext>
            </a:extLst>
          </p:cNvPr>
          <p:cNvPicPr>
            <a:picLocks noChangeAspect="1"/>
          </p:cNvPicPr>
          <p:nvPr/>
        </p:nvPicPr>
        <p:blipFill rotWithShape="1">
          <a:blip r:embed="rId7">
            <a:extLst>
              <a:ext uri="{28A0092B-C50C-407E-A947-70E740481C1C}">
                <a14:useLocalDpi xmlns:a14="http://schemas.microsoft.com/office/drawing/2010/main" val="0"/>
              </a:ext>
            </a:extLst>
          </a:blip>
          <a:srcRect l="5000" r="20000"/>
          <a:stretch/>
        </p:blipFill>
        <p:spPr>
          <a:xfrm>
            <a:off x="3580732" y="7824130"/>
            <a:ext cx="2895600" cy="2895600"/>
          </a:xfrm>
          <a:prstGeom prst="ellipse">
            <a:avLst/>
          </a:prstGeom>
          <a:ln w="63500" cap="rnd">
            <a:noFill/>
          </a:ln>
          <a:effectLst/>
          <a:scene3d>
            <a:camera prst="orthographicFront"/>
            <a:lightRig rig="contrasting" dir="t">
              <a:rot lat="0" lon="0" rev="3000000"/>
            </a:lightRig>
          </a:scene3d>
          <a:sp3d contourW="7620">
            <a:bevelT w="95250" h="31750"/>
            <a:contourClr>
              <a:srgbClr val="333333"/>
            </a:contourClr>
          </a:sp3d>
        </p:spPr>
      </p:pic>
      <p:sp>
        <p:nvSpPr>
          <p:cNvPr id="15" name="TextBox 14">
            <a:extLst>
              <a:ext uri="{FF2B5EF4-FFF2-40B4-BE49-F238E27FC236}">
                <a16:creationId xmlns:a16="http://schemas.microsoft.com/office/drawing/2014/main" id="{F5DE848F-2132-2521-FA7F-00B10BD5862C}"/>
              </a:ext>
            </a:extLst>
          </p:cNvPr>
          <p:cNvSpPr txBox="1"/>
          <p:nvPr/>
        </p:nvSpPr>
        <p:spPr>
          <a:xfrm>
            <a:off x="8093039" y="9357918"/>
            <a:ext cx="6099739" cy="461665"/>
          </a:xfrm>
          <a:prstGeom prst="rect">
            <a:avLst/>
          </a:prstGeom>
          <a:noFill/>
        </p:spPr>
        <p:txBody>
          <a:bodyPr wrap="square" rtlCol="0">
            <a:spAutoFit/>
          </a:bodyPr>
          <a:lstStyle/>
          <a:p>
            <a:r>
              <a:rPr lang="en-US" sz="2400" dirty="0">
                <a:latin typeface="Open Sans" panose="020B0606030504020204" pitchFamily="34" charset="0"/>
                <a:ea typeface="Open Sans" panose="020B0606030504020204" pitchFamily="34" charset="0"/>
                <a:cs typeface="Open Sans" panose="020B0606030504020204" pitchFamily="34" charset="0"/>
              </a:rPr>
              <a:t>Number of Malaria Deaths from Malaria</a:t>
            </a:r>
          </a:p>
        </p:txBody>
      </p:sp>
    </p:spTree>
    <p:extLst>
      <p:ext uri="{BB962C8B-B14F-4D97-AF65-F5344CB8AC3E}">
        <p14:creationId xmlns:p14="http://schemas.microsoft.com/office/powerpoint/2010/main" val="3960351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C20EE-13C3-CDA7-BAC3-C605ECC267F2}"/>
              </a:ext>
            </a:extLst>
          </p:cNvPr>
          <p:cNvSpPr>
            <a:spLocks noGrp="1"/>
          </p:cNvSpPr>
          <p:nvPr>
            <p:ph type="title"/>
          </p:nvPr>
        </p:nvSpPr>
        <p:spPr>
          <a:xfrm>
            <a:off x="0" y="2149475"/>
            <a:ext cx="4870449" cy="6248400"/>
          </a:xfrm>
        </p:spPr>
        <p:txBody>
          <a:bodyPr/>
          <a:lstStyle/>
          <a:p>
            <a:pPr algn="ctr"/>
            <a:r>
              <a:rPr lang="en-US" sz="6000" dirty="0">
                <a:latin typeface="Arial" panose="020B0604020202020204" pitchFamily="34" charset="0"/>
                <a:cs typeface="Arial" panose="020B0604020202020204" pitchFamily="34" charset="0"/>
              </a:rPr>
              <a:t>Malaria Risk </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in the </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United States </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in the </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1850’s</a:t>
            </a:r>
          </a:p>
        </p:txBody>
      </p:sp>
      <p:pic>
        <p:nvPicPr>
          <p:cNvPr id="5" name="Picture 4">
            <a:extLst>
              <a:ext uri="{FF2B5EF4-FFF2-40B4-BE49-F238E27FC236}">
                <a16:creationId xmlns:a16="http://schemas.microsoft.com/office/drawing/2014/main" id="{91DC0711-14A6-F8C8-0BFB-AAF3B518F728}"/>
              </a:ext>
            </a:extLst>
          </p:cNvPr>
          <p:cNvPicPr>
            <a:picLocks noChangeAspect="1"/>
          </p:cNvPicPr>
          <p:nvPr/>
        </p:nvPicPr>
        <p:blipFill>
          <a:blip r:embed="rId3"/>
          <a:stretch>
            <a:fillRect/>
          </a:stretch>
        </p:blipFill>
        <p:spPr>
          <a:xfrm>
            <a:off x="4870450" y="168275"/>
            <a:ext cx="14706600" cy="11141075"/>
          </a:xfrm>
          <a:prstGeom prst="rect">
            <a:avLst/>
          </a:prstGeom>
        </p:spPr>
      </p:pic>
    </p:spTree>
    <p:extLst>
      <p:ext uri="{BB962C8B-B14F-4D97-AF65-F5344CB8AC3E}">
        <p14:creationId xmlns:p14="http://schemas.microsoft.com/office/powerpoint/2010/main" val="3925612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63BEF-58E3-CF56-92F9-4E0414D6DB0A}"/>
              </a:ext>
            </a:extLst>
          </p:cNvPr>
          <p:cNvSpPr>
            <a:spLocks noGrp="1"/>
          </p:cNvSpPr>
          <p:nvPr>
            <p:ph type="title"/>
          </p:nvPr>
        </p:nvSpPr>
        <p:spPr>
          <a:xfrm>
            <a:off x="807213" y="1017234"/>
            <a:ext cx="9244837" cy="1533525"/>
          </a:xfrm>
        </p:spPr>
        <p:txBody>
          <a:bodyPr/>
          <a:lstStyle/>
          <a:p>
            <a:r>
              <a:rPr lang="en-US" dirty="0"/>
              <a:t>Malaria Transmission </a:t>
            </a:r>
            <a:r>
              <a:rPr lang="en-US" dirty="0">
                <a:solidFill>
                  <a:srgbClr val="F18C26"/>
                </a:solidFill>
              </a:rPr>
              <a:t>Cycle</a:t>
            </a:r>
          </a:p>
        </p:txBody>
      </p:sp>
      <p:pic>
        <p:nvPicPr>
          <p:cNvPr id="9" name="Picture 8" descr="A picture containing graphical user interface&#10;&#10;Description automatically generated">
            <a:extLst>
              <a:ext uri="{FF2B5EF4-FFF2-40B4-BE49-F238E27FC236}">
                <a16:creationId xmlns:a16="http://schemas.microsoft.com/office/drawing/2014/main" id="{68911DD5-455C-7027-989D-319BBACF1185}"/>
              </a:ext>
            </a:extLst>
          </p:cNvPr>
          <p:cNvPicPr>
            <a:picLocks noChangeAspect="1"/>
          </p:cNvPicPr>
          <p:nvPr/>
        </p:nvPicPr>
        <p:blipFill rotWithShape="1">
          <a:blip r:embed="rId3">
            <a:extLst>
              <a:ext uri="{28A0092B-C50C-407E-A947-70E740481C1C}">
                <a14:useLocalDpi xmlns:a14="http://schemas.microsoft.com/office/drawing/2010/main" val="0"/>
              </a:ext>
            </a:extLst>
          </a:blip>
          <a:srcRect l="24225" t="16662" r="25836" b="7773"/>
          <a:stretch/>
        </p:blipFill>
        <p:spPr>
          <a:xfrm>
            <a:off x="10814050" y="1692275"/>
            <a:ext cx="7467600" cy="8190272"/>
          </a:xfrm>
          <a:prstGeom prst="rect">
            <a:avLst/>
          </a:prstGeom>
        </p:spPr>
      </p:pic>
      <p:sp>
        <p:nvSpPr>
          <p:cNvPr id="13" name="TextBox 12">
            <a:extLst>
              <a:ext uri="{FF2B5EF4-FFF2-40B4-BE49-F238E27FC236}">
                <a16:creationId xmlns:a16="http://schemas.microsoft.com/office/drawing/2014/main" id="{3958F3F5-81C5-724B-B172-A22BFBE54044}"/>
              </a:ext>
            </a:extLst>
          </p:cNvPr>
          <p:cNvSpPr txBox="1"/>
          <p:nvPr/>
        </p:nvSpPr>
        <p:spPr>
          <a:xfrm>
            <a:off x="3027279" y="6201448"/>
            <a:ext cx="5181601" cy="919401"/>
          </a:xfrm>
          <a:prstGeom prst="roundRect">
            <a:avLst/>
          </a:prstGeom>
          <a:noFill/>
          <a:ln w="38100" cap="flat" cmpd="sng" algn="ctr">
            <a:solidFill>
              <a:srgbClr val="16478E"/>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wrap="square" rtlCol="0">
            <a:spAutoFit/>
          </a:bodyPr>
          <a:lstStyle/>
          <a:p>
            <a:r>
              <a:rPr lang="en-US" sz="2400" b="1" dirty="0">
                <a:solidFill>
                  <a:srgbClr val="16478E"/>
                </a:solidFill>
                <a:latin typeface="Montserrat" panose="00000500000000000000" pitchFamily="50" charset="0"/>
              </a:rPr>
              <a:t>2) …a person who now carries the parasite</a:t>
            </a:r>
          </a:p>
        </p:txBody>
      </p:sp>
      <p:cxnSp>
        <p:nvCxnSpPr>
          <p:cNvPr id="17" name="Connector: Elbow 16">
            <a:extLst>
              <a:ext uri="{FF2B5EF4-FFF2-40B4-BE49-F238E27FC236}">
                <a16:creationId xmlns:a16="http://schemas.microsoft.com/office/drawing/2014/main" id="{C0DF6DE8-9386-2499-AC37-C721028288C5}"/>
              </a:ext>
            </a:extLst>
          </p:cNvPr>
          <p:cNvCxnSpPr>
            <a:cxnSpLocks/>
            <a:stCxn id="13" idx="3"/>
          </p:cNvCxnSpPr>
          <p:nvPr/>
        </p:nvCxnSpPr>
        <p:spPr>
          <a:xfrm flipV="1">
            <a:off x="8208880" y="4302741"/>
            <a:ext cx="2757570" cy="2358408"/>
          </a:xfrm>
          <a:prstGeom prst="bentConnector3">
            <a:avLst>
              <a:gd name="adj1" fmla="val 50000"/>
            </a:avLst>
          </a:prstGeom>
          <a:ln w="38100">
            <a:solidFill>
              <a:srgbClr val="16478E"/>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7F5FA567-3CD1-5738-7EAA-D82DBB44BF19}"/>
              </a:ext>
            </a:extLst>
          </p:cNvPr>
          <p:cNvSpPr txBox="1"/>
          <p:nvPr/>
        </p:nvSpPr>
        <p:spPr>
          <a:xfrm>
            <a:off x="2279650" y="7864475"/>
            <a:ext cx="4152732" cy="919401"/>
          </a:xfrm>
          <a:prstGeom prst="roundRect">
            <a:avLst/>
          </a:prstGeom>
          <a:noFill/>
          <a:ln w="38100" cap="flat" cmpd="sng" algn="ctr">
            <a:solidFill>
              <a:srgbClr val="16478E"/>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wrap="square" rtlCol="0">
            <a:spAutoFit/>
          </a:bodyPr>
          <a:lstStyle/>
          <a:p>
            <a:r>
              <a:rPr lang="en-US" sz="2400" b="1" dirty="0">
                <a:solidFill>
                  <a:schemeClr val="accent6">
                    <a:lumMod val="75000"/>
                  </a:schemeClr>
                </a:solidFill>
                <a:latin typeface="Montserrat" panose="00000500000000000000" pitchFamily="50" charset="0"/>
              </a:rPr>
              <a:t>1) Parasite carrying mosquito bites…</a:t>
            </a:r>
          </a:p>
        </p:txBody>
      </p:sp>
      <p:cxnSp>
        <p:nvCxnSpPr>
          <p:cNvPr id="29" name="Connector: Elbow 28">
            <a:extLst>
              <a:ext uri="{FF2B5EF4-FFF2-40B4-BE49-F238E27FC236}">
                <a16:creationId xmlns:a16="http://schemas.microsoft.com/office/drawing/2014/main" id="{103996F2-B11A-C819-C46B-6F42935BB41C}"/>
              </a:ext>
            </a:extLst>
          </p:cNvPr>
          <p:cNvCxnSpPr>
            <a:cxnSpLocks/>
            <a:stCxn id="28" idx="3"/>
          </p:cNvCxnSpPr>
          <p:nvPr/>
        </p:nvCxnSpPr>
        <p:spPr>
          <a:xfrm flipV="1">
            <a:off x="6432382" y="7339429"/>
            <a:ext cx="4305468" cy="984747"/>
          </a:xfrm>
          <a:prstGeom prst="bentConnector3">
            <a:avLst>
              <a:gd name="adj1" fmla="val 50000"/>
            </a:avLst>
          </a:prstGeom>
          <a:ln w="38100">
            <a:solidFill>
              <a:srgbClr val="16478E"/>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D2C57B32-9812-F4A3-3508-8ECD205F023A}"/>
              </a:ext>
            </a:extLst>
          </p:cNvPr>
          <p:cNvSpPr txBox="1"/>
          <p:nvPr/>
        </p:nvSpPr>
        <p:spPr>
          <a:xfrm>
            <a:off x="5137318" y="9257225"/>
            <a:ext cx="4305467" cy="783193"/>
          </a:xfrm>
          <a:prstGeom prst="roundRect">
            <a:avLst/>
          </a:prstGeom>
          <a:noFill/>
          <a:ln w="38100" cap="flat" cmpd="sng" algn="ctr">
            <a:solidFill>
              <a:srgbClr val="16478E"/>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wrap="square" rtlCol="0">
            <a:spAutoFit/>
          </a:bodyPr>
          <a:lstStyle/>
          <a:p>
            <a:r>
              <a:rPr lang="en-US" sz="4000" b="1" dirty="0">
                <a:solidFill>
                  <a:srgbClr val="16478E"/>
                </a:solidFill>
                <a:latin typeface="Cambria Math" panose="02040503050406030204" pitchFamily="18" charset="0"/>
                <a:ea typeface="Cambria Math" panose="02040503050406030204" pitchFamily="18" charset="0"/>
              </a:rPr>
              <a:t>∞</a:t>
            </a:r>
            <a:r>
              <a:rPr lang="en-US" sz="2400" b="1" dirty="0">
                <a:solidFill>
                  <a:srgbClr val="16478E"/>
                </a:solidFill>
                <a:latin typeface="Cambria Math" panose="02040503050406030204" pitchFamily="18" charset="0"/>
                <a:ea typeface="Cambria Math" panose="02040503050406030204" pitchFamily="18" charset="0"/>
              </a:rPr>
              <a:t> </a:t>
            </a:r>
            <a:r>
              <a:rPr lang="en-US" sz="2400" b="1" dirty="0">
                <a:solidFill>
                  <a:srgbClr val="16478E"/>
                </a:solidFill>
                <a:latin typeface="Montserrat" panose="00000500000000000000" pitchFamily="50" charset="0"/>
              </a:rPr>
              <a:t>The cycle continues…</a:t>
            </a:r>
          </a:p>
        </p:txBody>
      </p:sp>
      <p:cxnSp>
        <p:nvCxnSpPr>
          <p:cNvPr id="32" name="Connector: Elbow 31">
            <a:extLst>
              <a:ext uri="{FF2B5EF4-FFF2-40B4-BE49-F238E27FC236}">
                <a16:creationId xmlns:a16="http://schemas.microsoft.com/office/drawing/2014/main" id="{290DEFA4-6F31-0950-C80C-72EF6B86DFE8}"/>
              </a:ext>
            </a:extLst>
          </p:cNvPr>
          <p:cNvCxnSpPr>
            <a:cxnSpLocks/>
            <a:stCxn id="31" idx="3"/>
          </p:cNvCxnSpPr>
          <p:nvPr/>
        </p:nvCxnSpPr>
        <p:spPr>
          <a:xfrm flipV="1">
            <a:off x="9442785" y="8772420"/>
            <a:ext cx="4150431" cy="876402"/>
          </a:xfrm>
          <a:prstGeom prst="bentConnector3">
            <a:avLst>
              <a:gd name="adj1" fmla="val 50000"/>
            </a:avLst>
          </a:prstGeom>
          <a:ln w="38100">
            <a:solidFill>
              <a:srgbClr val="16478E"/>
            </a:soli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8AEA6BE6-F2F8-D879-6430-6B7663235F68}"/>
              </a:ext>
            </a:extLst>
          </p:cNvPr>
          <p:cNvSpPr txBox="1"/>
          <p:nvPr/>
        </p:nvSpPr>
        <p:spPr>
          <a:xfrm>
            <a:off x="16103768" y="8563981"/>
            <a:ext cx="3625682" cy="919401"/>
          </a:xfrm>
          <a:prstGeom prst="roundRect">
            <a:avLst/>
          </a:prstGeom>
          <a:noFill/>
          <a:ln w="38100" cap="flat" cmpd="sng" algn="ctr">
            <a:solidFill>
              <a:srgbClr val="16478E"/>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wrap="square" rtlCol="0">
            <a:spAutoFit/>
          </a:bodyPr>
          <a:lstStyle/>
          <a:p>
            <a:r>
              <a:rPr lang="en-US" sz="2400" b="1" dirty="0">
                <a:solidFill>
                  <a:srgbClr val="16478E"/>
                </a:solidFill>
                <a:latin typeface="Montserrat" panose="00000500000000000000" pitchFamily="50" charset="0"/>
              </a:rPr>
              <a:t>5) Second mosquito bites parasite host</a:t>
            </a:r>
          </a:p>
        </p:txBody>
      </p:sp>
      <p:cxnSp>
        <p:nvCxnSpPr>
          <p:cNvPr id="34" name="Connector: Elbow 33">
            <a:extLst>
              <a:ext uri="{FF2B5EF4-FFF2-40B4-BE49-F238E27FC236}">
                <a16:creationId xmlns:a16="http://schemas.microsoft.com/office/drawing/2014/main" id="{E5115464-5A6B-62CF-6286-BAEC842923DA}"/>
              </a:ext>
            </a:extLst>
          </p:cNvPr>
          <p:cNvCxnSpPr>
            <a:cxnSpLocks/>
          </p:cNvCxnSpPr>
          <p:nvPr/>
        </p:nvCxnSpPr>
        <p:spPr>
          <a:xfrm rot="16200000" flipV="1">
            <a:off x="18012257" y="7374901"/>
            <a:ext cx="1296621" cy="1062626"/>
          </a:xfrm>
          <a:prstGeom prst="bentConnector3">
            <a:avLst>
              <a:gd name="adj1" fmla="val 50000"/>
            </a:avLst>
          </a:prstGeom>
          <a:ln w="38100">
            <a:solidFill>
              <a:srgbClr val="16478E"/>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D9CF431E-CE90-2BD5-F27F-86B0D604DD34}"/>
              </a:ext>
            </a:extLst>
          </p:cNvPr>
          <p:cNvSpPr txBox="1"/>
          <p:nvPr/>
        </p:nvSpPr>
        <p:spPr>
          <a:xfrm>
            <a:off x="15652918" y="561815"/>
            <a:ext cx="4076532" cy="1328023"/>
          </a:xfrm>
          <a:prstGeom prst="roundRect">
            <a:avLst/>
          </a:prstGeom>
          <a:noFill/>
          <a:ln w="38100" cap="flat" cmpd="sng" algn="ctr">
            <a:solidFill>
              <a:srgbClr val="16478E"/>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wrap="square" rtlCol="0">
            <a:spAutoFit/>
          </a:bodyPr>
          <a:lstStyle/>
          <a:p>
            <a:r>
              <a:rPr lang="en-US" sz="2400" b="1" dirty="0">
                <a:solidFill>
                  <a:srgbClr val="16478E"/>
                </a:solidFill>
                <a:latin typeface="Montserrat" panose="00000500000000000000" pitchFamily="50" charset="0"/>
              </a:rPr>
              <a:t>4) Parasites begin killing red blood cells causing anemia</a:t>
            </a:r>
          </a:p>
        </p:txBody>
      </p:sp>
      <p:cxnSp>
        <p:nvCxnSpPr>
          <p:cNvPr id="40" name="Connector: Elbow 39">
            <a:extLst>
              <a:ext uri="{FF2B5EF4-FFF2-40B4-BE49-F238E27FC236}">
                <a16:creationId xmlns:a16="http://schemas.microsoft.com/office/drawing/2014/main" id="{DC5A80FD-639D-6BDE-A6AF-B428E1600CDC}"/>
              </a:ext>
            </a:extLst>
          </p:cNvPr>
          <p:cNvCxnSpPr>
            <a:cxnSpLocks/>
          </p:cNvCxnSpPr>
          <p:nvPr/>
        </p:nvCxnSpPr>
        <p:spPr>
          <a:xfrm rot="5400000" flipH="1" flipV="1">
            <a:off x="17503685" y="2515408"/>
            <a:ext cx="2240837" cy="989699"/>
          </a:xfrm>
          <a:prstGeom prst="bentConnector3">
            <a:avLst>
              <a:gd name="adj1" fmla="val 50000"/>
            </a:avLst>
          </a:prstGeom>
          <a:ln w="38100">
            <a:solidFill>
              <a:srgbClr val="16478E"/>
            </a:solidFill>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FED13414-F158-108F-42F8-66131E75E575}"/>
              </a:ext>
            </a:extLst>
          </p:cNvPr>
          <p:cNvSpPr txBox="1"/>
          <p:nvPr/>
        </p:nvSpPr>
        <p:spPr>
          <a:xfrm>
            <a:off x="10052050" y="703963"/>
            <a:ext cx="3541167" cy="1328023"/>
          </a:xfrm>
          <a:prstGeom prst="roundRect">
            <a:avLst/>
          </a:prstGeom>
          <a:noFill/>
          <a:ln w="38100" cap="flat" cmpd="sng" algn="ctr">
            <a:solidFill>
              <a:srgbClr val="16478E"/>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wrap="square" rtlCol="0">
            <a:spAutoFit/>
          </a:bodyPr>
          <a:lstStyle/>
          <a:p>
            <a:r>
              <a:rPr lang="en-US" sz="2400" b="1" dirty="0">
                <a:solidFill>
                  <a:srgbClr val="16478E"/>
                </a:solidFill>
                <a:latin typeface="Montserrat" panose="00000500000000000000" pitchFamily="50" charset="0"/>
              </a:rPr>
              <a:t>3) The parasite multiplies in human liver for 2 weeks</a:t>
            </a:r>
          </a:p>
        </p:txBody>
      </p:sp>
      <p:cxnSp>
        <p:nvCxnSpPr>
          <p:cNvPr id="45" name="Connector: Elbow 44">
            <a:extLst>
              <a:ext uri="{FF2B5EF4-FFF2-40B4-BE49-F238E27FC236}">
                <a16:creationId xmlns:a16="http://schemas.microsoft.com/office/drawing/2014/main" id="{3C35FB24-50C5-CD5A-F8F5-F8C862D8FF81}"/>
              </a:ext>
            </a:extLst>
          </p:cNvPr>
          <p:cNvCxnSpPr>
            <a:cxnSpLocks/>
          </p:cNvCxnSpPr>
          <p:nvPr/>
        </p:nvCxnSpPr>
        <p:spPr>
          <a:xfrm rot="16200000" flipV="1">
            <a:off x="12869940" y="2185896"/>
            <a:ext cx="803290" cy="495469"/>
          </a:xfrm>
          <a:prstGeom prst="bentConnector3">
            <a:avLst>
              <a:gd name="adj1" fmla="val 50000"/>
            </a:avLst>
          </a:prstGeom>
          <a:ln w="38100">
            <a:solidFill>
              <a:srgbClr val="16478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4417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45766" y="-2040051"/>
            <a:ext cx="20549866" cy="13349005"/>
          </a:xfrm>
          <a:custGeom>
            <a:avLst/>
            <a:gdLst/>
            <a:ahLst/>
            <a:cxnLst/>
            <a:rect l="l" t="t" r="r" b="b"/>
            <a:pathLst>
              <a:path w="18693498" h="12143125">
                <a:moveTo>
                  <a:pt x="0" y="0"/>
                </a:moveTo>
                <a:lnTo>
                  <a:pt x="18693498" y="0"/>
                </a:lnTo>
                <a:lnTo>
                  <a:pt x="18693498" y="12143125"/>
                </a:lnTo>
                <a:lnTo>
                  <a:pt x="0" y="12143125"/>
                </a:lnTo>
                <a:lnTo>
                  <a:pt x="0" y="0"/>
                </a:lnTo>
                <a:close/>
              </a:path>
            </a:pathLst>
          </a:custGeom>
          <a:blipFill>
            <a:blip r:embed="rId3"/>
            <a:stretch>
              <a:fillRect t="-73980" b="-73980"/>
            </a:stretch>
          </a:blipFill>
        </p:spPr>
        <p:txBody>
          <a:bodyPr/>
          <a:lstStyle/>
          <a:p>
            <a:endParaRPr lang="en-US" sz="1979" dirty="0"/>
          </a:p>
        </p:txBody>
      </p:sp>
      <p:grpSp>
        <p:nvGrpSpPr>
          <p:cNvPr id="3" name="Group 3"/>
          <p:cNvGrpSpPr/>
          <p:nvPr/>
        </p:nvGrpSpPr>
        <p:grpSpPr>
          <a:xfrm>
            <a:off x="11011674" y="-458157"/>
            <a:ext cx="13394441" cy="12225664"/>
            <a:chOff x="0" y="0"/>
            <a:chExt cx="735275" cy="671116"/>
          </a:xfrm>
        </p:grpSpPr>
        <p:sp>
          <p:nvSpPr>
            <p:cNvPr id="4" name="Freeform 4"/>
            <p:cNvSpPr/>
            <p:nvPr/>
          </p:nvSpPr>
          <p:spPr>
            <a:xfrm>
              <a:off x="0" y="0"/>
              <a:ext cx="735275" cy="671116"/>
            </a:xfrm>
            <a:custGeom>
              <a:avLst/>
              <a:gdLst/>
              <a:ahLst/>
              <a:cxnLst/>
              <a:rect l="l" t="t" r="r" b="b"/>
              <a:pathLst>
                <a:path w="735275" h="671116">
                  <a:moveTo>
                    <a:pt x="367637" y="0"/>
                  </a:moveTo>
                  <a:cubicBezTo>
                    <a:pt x="164597" y="0"/>
                    <a:pt x="0" y="150234"/>
                    <a:pt x="0" y="335558"/>
                  </a:cubicBezTo>
                  <a:cubicBezTo>
                    <a:pt x="0" y="520882"/>
                    <a:pt x="164597" y="671116"/>
                    <a:pt x="367637" y="671116"/>
                  </a:cubicBezTo>
                  <a:cubicBezTo>
                    <a:pt x="570678" y="671116"/>
                    <a:pt x="735275" y="520882"/>
                    <a:pt x="735275" y="335558"/>
                  </a:cubicBezTo>
                  <a:cubicBezTo>
                    <a:pt x="735275" y="150234"/>
                    <a:pt x="570678" y="0"/>
                    <a:pt x="367637" y="0"/>
                  </a:cubicBezTo>
                  <a:close/>
                </a:path>
              </a:pathLst>
            </a:custGeom>
            <a:blipFill>
              <a:blip r:embed="rId4"/>
              <a:stretch>
                <a:fillRect l="-20021" r="-16718"/>
              </a:stretch>
            </a:blipFill>
          </p:spPr>
          <p:txBody>
            <a:bodyPr/>
            <a:lstStyle/>
            <a:p>
              <a:endParaRPr lang="en-US" sz="1979"/>
            </a:p>
          </p:txBody>
        </p:sp>
      </p:grpSp>
      <p:sp>
        <p:nvSpPr>
          <p:cNvPr id="5" name="Freeform 5"/>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5"/>
            <a:stretch>
              <a:fillRect t="-13956"/>
            </a:stretch>
          </a:blipFill>
        </p:spPr>
        <p:txBody>
          <a:bodyPr/>
          <a:lstStyle/>
          <a:p>
            <a:endParaRPr lang="en-US" sz="1979"/>
          </a:p>
        </p:txBody>
      </p:sp>
      <p:grpSp>
        <p:nvGrpSpPr>
          <p:cNvPr id="6" name="Group 6"/>
          <p:cNvGrpSpPr/>
          <p:nvPr/>
        </p:nvGrpSpPr>
        <p:grpSpPr>
          <a:xfrm>
            <a:off x="498512" y="2883111"/>
            <a:ext cx="12994178" cy="5388222"/>
            <a:chOff x="0" y="-104775"/>
            <a:chExt cx="15760468" cy="6535303"/>
          </a:xfrm>
        </p:grpSpPr>
        <p:sp>
          <p:nvSpPr>
            <p:cNvPr id="7" name="TextBox 7"/>
            <p:cNvSpPr txBox="1"/>
            <p:nvPr/>
          </p:nvSpPr>
          <p:spPr>
            <a:xfrm>
              <a:off x="0" y="1320776"/>
              <a:ext cx="15760468" cy="5109752"/>
            </a:xfrm>
            <a:prstGeom prst="rect">
              <a:avLst/>
            </a:prstGeom>
          </p:spPr>
          <p:txBody>
            <a:bodyPr lIns="0" tIns="0" rIns="0" bIns="0" rtlCol="0" anchor="t">
              <a:spAutoFit/>
            </a:bodyPr>
            <a:lstStyle/>
            <a:p>
              <a:pPr>
                <a:lnSpc>
                  <a:spcPts val="35991"/>
                </a:lnSpc>
              </a:pPr>
              <a:r>
                <a:rPr lang="en-US" sz="25708" dirty="0">
                  <a:solidFill>
                    <a:srgbClr val="1A488F"/>
                  </a:solidFill>
                  <a:latin typeface="Montserrat Ultra-Bold"/>
                </a:rPr>
                <a:t>Quiz</a:t>
              </a:r>
            </a:p>
          </p:txBody>
        </p:sp>
        <p:sp>
          <p:nvSpPr>
            <p:cNvPr id="8" name="TextBox 8"/>
            <p:cNvSpPr txBox="1"/>
            <p:nvPr/>
          </p:nvSpPr>
          <p:spPr>
            <a:xfrm>
              <a:off x="0" y="-104775"/>
              <a:ext cx="14573525" cy="2518597"/>
            </a:xfrm>
            <a:prstGeom prst="rect">
              <a:avLst/>
            </a:prstGeom>
          </p:spPr>
          <p:txBody>
            <a:bodyPr lIns="0" tIns="0" rIns="0" bIns="0" rtlCol="0" anchor="t">
              <a:spAutoFit/>
            </a:bodyPr>
            <a:lstStyle/>
            <a:p>
              <a:pPr>
                <a:lnSpc>
                  <a:spcPts val="17189"/>
                </a:lnSpc>
              </a:pPr>
              <a:r>
                <a:rPr lang="en-US" sz="13325" dirty="0">
                  <a:solidFill>
                    <a:srgbClr val="1A488F"/>
                  </a:solidFill>
                  <a:latin typeface="Montserrat"/>
                </a:rPr>
                <a:t>Malaria</a:t>
              </a:r>
            </a:p>
          </p:txBody>
        </p:sp>
      </p:grpSp>
      <p:sp>
        <p:nvSpPr>
          <p:cNvPr id="9" name="TextBox 9"/>
          <p:cNvSpPr txBox="1"/>
          <p:nvPr/>
        </p:nvSpPr>
        <p:spPr>
          <a:xfrm>
            <a:off x="498512" y="10569482"/>
            <a:ext cx="12015568" cy="445699"/>
          </a:xfrm>
          <a:prstGeom prst="rect">
            <a:avLst/>
          </a:prstGeom>
        </p:spPr>
        <p:txBody>
          <a:bodyPr lIns="0" tIns="0" rIns="0" bIns="0" rtlCol="0" anchor="t">
            <a:spAutoFit/>
          </a:bodyPr>
          <a:lstStyle/>
          <a:p>
            <a:pPr>
              <a:lnSpc>
                <a:spcPts val="3848"/>
              </a:lnSpc>
            </a:pPr>
            <a:r>
              <a:rPr lang="en-US" sz="2748" dirty="0">
                <a:solidFill>
                  <a:srgbClr val="F18C20"/>
                </a:solidFill>
                <a:latin typeface="Montserrat Bold Italics"/>
              </a:rPr>
              <a:t>Put your knowledge to the test!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2">
              <a:alphaModFix amt="49000"/>
            </a:blip>
            <a:stretch>
              <a:fillRect t="-73980" b="-73980"/>
            </a:stretch>
          </a:blipFill>
        </p:spPr>
        <p:txBody>
          <a:bodyPr/>
          <a:lstStyle/>
          <a:p>
            <a:endParaRPr lang="en-US" sz="1979"/>
          </a:p>
        </p:txBody>
      </p:sp>
      <p:sp>
        <p:nvSpPr>
          <p:cNvPr id="3" name="Freeform 3"/>
          <p:cNvSpPr/>
          <p:nvPr/>
        </p:nvSpPr>
        <p:spPr>
          <a:xfrm>
            <a:off x="7936898" y="519818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4" name="TextBox 4"/>
          <p:cNvSpPr txBox="1"/>
          <p:nvPr/>
        </p:nvSpPr>
        <p:spPr>
          <a:xfrm>
            <a:off x="9651852" y="5391780"/>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2</a:t>
            </a:r>
            <a:r>
              <a:rPr lang="en-US" sz="4929" baseline="30000" dirty="0">
                <a:solidFill>
                  <a:srgbClr val="302326"/>
                </a:solidFill>
                <a:latin typeface="Montserrat Medium"/>
              </a:rPr>
              <a:t>nd</a:t>
            </a:r>
            <a:r>
              <a:rPr lang="en-US" sz="4929" dirty="0">
                <a:solidFill>
                  <a:srgbClr val="302326"/>
                </a:solidFill>
                <a:latin typeface="Montserrat Medium"/>
              </a:rPr>
              <a:t> deadliest</a:t>
            </a:r>
          </a:p>
        </p:txBody>
      </p:sp>
      <p:sp>
        <p:nvSpPr>
          <p:cNvPr id="5" name="TextBox 5"/>
          <p:cNvSpPr txBox="1"/>
          <p:nvPr/>
        </p:nvSpPr>
        <p:spPr>
          <a:xfrm>
            <a:off x="8010110"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6" name="Freeform 6"/>
          <p:cNvSpPr/>
          <p:nvPr/>
        </p:nvSpPr>
        <p:spPr>
          <a:xfrm>
            <a:off x="7936898" y="8931619"/>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7" name="TextBox 7"/>
          <p:cNvSpPr txBox="1"/>
          <p:nvPr/>
        </p:nvSpPr>
        <p:spPr>
          <a:xfrm>
            <a:off x="9651852" y="9125213"/>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10</a:t>
            </a:r>
            <a:r>
              <a:rPr lang="en-US" sz="4929" baseline="30000" dirty="0">
                <a:solidFill>
                  <a:srgbClr val="302326"/>
                </a:solidFill>
                <a:latin typeface="Montserrat Medium"/>
              </a:rPr>
              <a:t>th</a:t>
            </a:r>
            <a:r>
              <a:rPr lang="en-US" sz="4929" dirty="0">
                <a:solidFill>
                  <a:srgbClr val="302326"/>
                </a:solidFill>
                <a:latin typeface="Montserrat Medium"/>
              </a:rPr>
              <a:t> deadliest</a:t>
            </a:r>
          </a:p>
        </p:txBody>
      </p:sp>
      <p:sp>
        <p:nvSpPr>
          <p:cNvPr id="8" name="TextBox 8"/>
          <p:cNvSpPr txBox="1"/>
          <p:nvPr/>
        </p:nvSpPr>
        <p:spPr>
          <a:xfrm>
            <a:off x="8010110"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9" name="Freeform 9"/>
          <p:cNvSpPr/>
          <p:nvPr/>
        </p:nvSpPr>
        <p:spPr>
          <a:xfrm>
            <a:off x="7936898" y="7687142"/>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10" name="TextBox 10"/>
          <p:cNvSpPr txBox="1"/>
          <p:nvPr/>
        </p:nvSpPr>
        <p:spPr>
          <a:xfrm>
            <a:off x="9651852" y="7880735"/>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Deadliest</a:t>
            </a:r>
          </a:p>
        </p:txBody>
      </p:sp>
      <p:sp>
        <p:nvSpPr>
          <p:cNvPr id="11" name="TextBox 11"/>
          <p:cNvSpPr txBox="1"/>
          <p:nvPr/>
        </p:nvSpPr>
        <p:spPr>
          <a:xfrm>
            <a:off x="8010110"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2" name="Freeform 12"/>
          <p:cNvSpPr/>
          <p:nvPr/>
        </p:nvSpPr>
        <p:spPr>
          <a:xfrm>
            <a:off x="7936898" y="6442664"/>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13" name="TextBox 13"/>
          <p:cNvSpPr txBox="1"/>
          <p:nvPr/>
        </p:nvSpPr>
        <p:spPr>
          <a:xfrm>
            <a:off x="9651852" y="6636257"/>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5</a:t>
            </a:r>
            <a:r>
              <a:rPr lang="en-US" sz="4929" baseline="30000" dirty="0">
                <a:solidFill>
                  <a:srgbClr val="302326"/>
                </a:solidFill>
                <a:latin typeface="Montserrat Medium"/>
              </a:rPr>
              <a:t>th</a:t>
            </a:r>
            <a:r>
              <a:rPr lang="en-US" sz="4929" dirty="0">
                <a:solidFill>
                  <a:srgbClr val="302326"/>
                </a:solidFill>
                <a:latin typeface="Montserrat Medium"/>
              </a:rPr>
              <a:t> deadliest</a:t>
            </a:r>
          </a:p>
        </p:txBody>
      </p:sp>
      <p:sp>
        <p:nvSpPr>
          <p:cNvPr id="14" name="TextBox 14"/>
          <p:cNvSpPr txBox="1"/>
          <p:nvPr/>
        </p:nvSpPr>
        <p:spPr>
          <a:xfrm>
            <a:off x="8010110"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15" name="TextBox 15"/>
          <p:cNvSpPr txBox="1"/>
          <p:nvPr/>
        </p:nvSpPr>
        <p:spPr>
          <a:xfrm>
            <a:off x="2175965" y="1790562"/>
            <a:ext cx="15752170" cy="2199320"/>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Mosquitoes are the ? deadliest animal in the world</a:t>
            </a:r>
          </a:p>
        </p:txBody>
      </p:sp>
      <p:sp>
        <p:nvSpPr>
          <p:cNvPr id="16" name="Freeform 16"/>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17" name="Freeform 17"/>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7"/>
            <a:stretch>
              <a:fillRect t="-13956"/>
            </a:stretch>
          </a:blipFill>
        </p:spPr>
        <p:txBody>
          <a:bodyPr/>
          <a:lstStyle/>
          <a:p>
            <a:endParaRPr lang="en-US" sz="1979"/>
          </a:p>
        </p:txBody>
      </p:sp>
    </p:spTree>
    <p:extLst>
      <p:ext uri="{BB962C8B-B14F-4D97-AF65-F5344CB8AC3E}">
        <p14:creationId xmlns:p14="http://schemas.microsoft.com/office/powerpoint/2010/main" val="1947915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3">
              <a:alphaModFix amt="49000"/>
            </a:blip>
            <a:stretch>
              <a:fillRect t="-73980" b="-73980"/>
            </a:stretch>
          </a:blipFill>
        </p:spPr>
        <p:txBody>
          <a:bodyPr/>
          <a:lstStyle/>
          <a:p>
            <a:endParaRPr lang="en-US" sz="1979"/>
          </a:p>
        </p:txBody>
      </p:sp>
      <p:sp>
        <p:nvSpPr>
          <p:cNvPr id="3" name="Freeform 3"/>
          <p:cNvSpPr/>
          <p:nvPr/>
        </p:nvSpPr>
        <p:spPr>
          <a:xfrm>
            <a:off x="7936898" y="519818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4" name="TextBox 4"/>
          <p:cNvSpPr txBox="1"/>
          <p:nvPr/>
        </p:nvSpPr>
        <p:spPr>
          <a:xfrm>
            <a:off x="9651852" y="5391780"/>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2</a:t>
            </a:r>
            <a:r>
              <a:rPr lang="en-US" sz="4929" baseline="30000" dirty="0">
                <a:solidFill>
                  <a:srgbClr val="302326"/>
                </a:solidFill>
                <a:latin typeface="Montserrat Medium"/>
              </a:rPr>
              <a:t>nd</a:t>
            </a:r>
            <a:r>
              <a:rPr lang="en-US" sz="4929" dirty="0">
                <a:solidFill>
                  <a:srgbClr val="302326"/>
                </a:solidFill>
                <a:latin typeface="Montserrat Medium"/>
              </a:rPr>
              <a:t> deadliest</a:t>
            </a:r>
          </a:p>
        </p:txBody>
      </p:sp>
      <p:sp>
        <p:nvSpPr>
          <p:cNvPr id="5" name="TextBox 5"/>
          <p:cNvSpPr txBox="1"/>
          <p:nvPr/>
        </p:nvSpPr>
        <p:spPr>
          <a:xfrm>
            <a:off x="8010110"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6" name="Freeform 6"/>
          <p:cNvSpPr/>
          <p:nvPr/>
        </p:nvSpPr>
        <p:spPr>
          <a:xfrm>
            <a:off x="7936898" y="8931619"/>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7" name="TextBox 7"/>
          <p:cNvSpPr txBox="1"/>
          <p:nvPr/>
        </p:nvSpPr>
        <p:spPr>
          <a:xfrm>
            <a:off x="9651852" y="9125213"/>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10</a:t>
            </a:r>
            <a:r>
              <a:rPr lang="en-US" sz="4929" baseline="30000" dirty="0">
                <a:solidFill>
                  <a:srgbClr val="302326"/>
                </a:solidFill>
                <a:latin typeface="Montserrat Medium"/>
              </a:rPr>
              <a:t>th</a:t>
            </a:r>
            <a:r>
              <a:rPr lang="en-US" sz="4929" dirty="0">
                <a:solidFill>
                  <a:srgbClr val="302326"/>
                </a:solidFill>
                <a:latin typeface="Montserrat Medium"/>
              </a:rPr>
              <a:t> deadliest</a:t>
            </a:r>
          </a:p>
        </p:txBody>
      </p:sp>
      <p:sp>
        <p:nvSpPr>
          <p:cNvPr id="8" name="TextBox 8"/>
          <p:cNvSpPr txBox="1"/>
          <p:nvPr/>
        </p:nvSpPr>
        <p:spPr>
          <a:xfrm>
            <a:off x="8010110"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9" name="Freeform 9"/>
          <p:cNvSpPr/>
          <p:nvPr/>
        </p:nvSpPr>
        <p:spPr>
          <a:xfrm>
            <a:off x="7936898" y="7687142"/>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10" name="TextBox 10"/>
          <p:cNvSpPr txBox="1"/>
          <p:nvPr/>
        </p:nvSpPr>
        <p:spPr>
          <a:xfrm>
            <a:off x="9651852" y="7880735"/>
            <a:ext cx="5965961" cy="579389"/>
          </a:xfrm>
          <a:prstGeom prst="rect">
            <a:avLst/>
          </a:prstGeom>
        </p:spPr>
        <p:txBody>
          <a:bodyPr lIns="0" tIns="0" rIns="0" bIns="0" rtlCol="0" anchor="t">
            <a:spAutoFit/>
          </a:bodyPr>
          <a:lstStyle/>
          <a:p>
            <a:pPr>
              <a:lnSpc>
                <a:spcPts val="4436"/>
              </a:lnSpc>
              <a:spcBef>
                <a:spcPct val="0"/>
              </a:spcBef>
            </a:pPr>
            <a:r>
              <a:rPr lang="en-US" sz="4900" b="1" dirty="0">
                <a:solidFill>
                  <a:srgbClr val="7AD255"/>
                </a:solidFill>
                <a:latin typeface="Montserrat Medium"/>
              </a:rPr>
              <a:t>Deadliest</a:t>
            </a:r>
          </a:p>
        </p:txBody>
      </p:sp>
      <p:sp>
        <p:nvSpPr>
          <p:cNvPr id="19" name="Freeform 4">
            <a:extLst>
              <a:ext uri="{FF2B5EF4-FFF2-40B4-BE49-F238E27FC236}">
                <a16:creationId xmlns:a16="http://schemas.microsoft.com/office/drawing/2014/main" id="{DB3ADC5C-8006-BC4B-B7CF-BF8F490054B1}"/>
              </a:ext>
            </a:extLst>
          </p:cNvPr>
          <p:cNvSpPr/>
          <p:nvPr/>
        </p:nvSpPr>
        <p:spPr>
          <a:xfrm>
            <a:off x="7937545" y="7684444"/>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11" name="TextBox 11"/>
          <p:cNvSpPr txBox="1"/>
          <p:nvPr/>
        </p:nvSpPr>
        <p:spPr>
          <a:xfrm>
            <a:off x="8010110"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2" name="Freeform 12"/>
          <p:cNvSpPr/>
          <p:nvPr/>
        </p:nvSpPr>
        <p:spPr>
          <a:xfrm>
            <a:off x="7936898" y="6442664"/>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13" name="TextBox 13"/>
          <p:cNvSpPr txBox="1"/>
          <p:nvPr/>
        </p:nvSpPr>
        <p:spPr>
          <a:xfrm>
            <a:off x="9651852" y="6636257"/>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5</a:t>
            </a:r>
            <a:r>
              <a:rPr lang="en-US" sz="4929" baseline="30000" dirty="0">
                <a:solidFill>
                  <a:srgbClr val="302326"/>
                </a:solidFill>
                <a:latin typeface="Montserrat Medium"/>
              </a:rPr>
              <a:t>th</a:t>
            </a:r>
            <a:r>
              <a:rPr lang="en-US" sz="4929" dirty="0">
                <a:solidFill>
                  <a:srgbClr val="302326"/>
                </a:solidFill>
                <a:latin typeface="Montserrat Medium"/>
              </a:rPr>
              <a:t> deadliest</a:t>
            </a:r>
          </a:p>
        </p:txBody>
      </p:sp>
      <p:sp>
        <p:nvSpPr>
          <p:cNvPr id="14" name="TextBox 14"/>
          <p:cNvSpPr txBox="1"/>
          <p:nvPr/>
        </p:nvSpPr>
        <p:spPr>
          <a:xfrm>
            <a:off x="8010110"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15" name="TextBox 15"/>
          <p:cNvSpPr txBox="1"/>
          <p:nvPr/>
        </p:nvSpPr>
        <p:spPr>
          <a:xfrm>
            <a:off x="2175965" y="1790562"/>
            <a:ext cx="15752170" cy="2199320"/>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Mosquitoes are the ? deadliest animal in the world</a:t>
            </a:r>
          </a:p>
        </p:txBody>
      </p:sp>
      <p:sp>
        <p:nvSpPr>
          <p:cNvPr id="16" name="Freeform 16"/>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sz="1979"/>
          </a:p>
        </p:txBody>
      </p:sp>
      <p:sp>
        <p:nvSpPr>
          <p:cNvPr id="17" name="Freeform 17"/>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10"/>
            <a:stretch>
              <a:fillRect t="-13956"/>
            </a:stretch>
          </a:blipFill>
        </p:spPr>
        <p:txBody>
          <a:bodyPr/>
          <a:lstStyle/>
          <a:p>
            <a:endParaRPr lang="en-US" sz="1979"/>
          </a:p>
        </p:txBody>
      </p:sp>
    </p:spTree>
    <p:extLst>
      <p:ext uri="{BB962C8B-B14F-4D97-AF65-F5344CB8AC3E}">
        <p14:creationId xmlns:p14="http://schemas.microsoft.com/office/powerpoint/2010/main" val="113322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2">
              <a:alphaModFix amt="49000"/>
            </a:blip>
            <a:stretch>
              <a:fillRect t="-73980" b="-73980"/>
            </a:stretch>
          </a:blipFill>
        </p:spPr>
        <p:txBody>
          <a:bodyPr/>
          <a:lstStyle/>
          <a:p>
            <a:endParaRPr lang="en-US" sz="1979"/>
          </a:p>
        </p:txBody>
      </p:sp>
      <p:sp>
        <p:nvSpPr>
          <p:cNvPr id="3" name="Freeform 3"/>
          <p:cNvSpPr/>
          <p:nvPr/>
        </p:nvSpPr>
        <p:spPr>
          <a:xfrm>
            <a:off x="7936898" y="519818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4" name="TextBox 4"/>
          <p:cNvSpPr txBox="1"/>
          <p:nvPr/>
        </p:nvSpPr>
        <p:spPr>
          <a:xfrm>
            <a:off x="9651852" y="5391780"/>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India</a:t>
            </a:r>
          </a:p>
        </p:txBody>
      </p:sp>
      <p:sp>
        <p:nvSpPr>
          <p:cNvPr id="5" name="TextBox 5"/>
          <p:cNvSpPr txBox="1"/>
          <p:nvPr/>
        </p:nvSpPr>
        <p:spPr>
          <a:xfrm>
            <a:off x="8010110"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6" name="Freeform 6"/>
          <p:cNvSpPr/>
          <p:nvPr/>
        </p:nvSpPr>
        <p:spPr>
          <a:xfrm>
            <a:off x="7936898" y="8931619"/>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7" name="TextBox 7"/>
          <p:cNvSpPr txBox="1"/>
          <p:nvPr/>
        </p:nvSpPr>
        <p:spPr>
          <a:xfrm>
            <a:off x="9651852" y="9125213"/>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Nigeria</a:t>
            </a:r>
          </a:p>
        </p:txBody>
      </p:sp>
      <p:sp>
        <p:nvSpPr>
          <p:cNvPr id="8" name="TextBox 8"/>
          <p:cNvSpPr txBox="1"/>
          <p:nvPr/>
        </p:nvSpPr>
        <p:spPr>
          <a:xfrm>
            <a:off x="8010110"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9" name="Freeform 9"/>
          <p:cNvSpPr/>
          <p:nvPr/>
        </p:nvSpPr>
        <p:spPr>
          <a:xfrm>
            <a:off x="7936898" y="7687142"/>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10" name="TextBox 10"/>
          <p:cNvSpPr txBox="1"/>
          <p:nvPr/>
        </p:nvSpPr>
        <p:spPr>
          <a:xfrm>
            <a:off x="9651852" y="7880735"/>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Indonesia</a:t>
            </a:r>
          </a:p>
        </p:txBody>
      </p:sp>
      <p:sp>
        <p:nvSpPr>
          <p:cNvPr id="11" name="TextBox 11"/>
          <p:cNvSpPr txBox="1"/>
          <p:nvPr/>
        </p:nvSpPr>
        <p:spPr>
          <a:xfrm>
            <a:off x="8010110"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2" name="Freeform 12"/>
          <p:cNvSpPr/>
          <p:nvPr/>
        </p:nvSpPr>
        <p:spPr>
          <a:xfrm>
            <a:off x="7936898" y="6442664"/>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13" name="TextBox 13"/>
          <p:cNvSpPr txBox="1"/>
          <p:nvPr/>
        </p:nvSpPr>
        <p:spPr>
          <a:xfrm>
            <a:off x="9651852" y="6636257"/>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Uganda</a:t>
            </a:r>
          </a:p>
        </p:txBody>
      </p:sp>
      <p:sp>
        <p:nvSpPr>
          <p:cNvPr id="14" name="TextBox 14"/>
          <p:cNvSpPr txBox="1"/>
          <p:nvPr/>
        </p:nvSpPr>
        <p:spPr>
          <a:xfrm>
            <a:off x="8010110"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15" name="TextBox 15"/>
          <p:cNvSpPr txBox="1"/>
          <p:nvPr/>
        </p:nvSpPr>
        <p:spPr>
          <a:xfrm>
            <a:off x="2175965" y="1790562"/>
            <a:ext cx="15752170" cy="2199320"/>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Which country has the highest burden of malaria worldwide?</a:t>
            </a:r>
          </a:p>
        </p:txBody>
      </p:sp>
      <p:sp>
        <p:nvSpPr>
          <p:cNvPr id="16" name="Freeform 16"/>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17" name="Freeform 17"/>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7"/>
            <a:stretch>
              <a:fillRect t="-13956"/>
            </a:stretch>
          </a:blipFill>
        </p:spPr>
        <p:txBody>
          <a:bodyPr/>
          <a:lstStyle/>
          <a:p>
            <a:endParaRPr lang="en-US" sz="1979"/>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3767" y="-984638"/>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3">
              <a:alphaModFix amt="49000"/>
            </a:blip>
            <a:stretch>
              <a:fillRect t="-73980" b="-73980"/>
            </a:stretch>
          </a:blipFill>
        </p:spPr>
        <p:txBody>
          <a:bodyPr/>
          <a:lstStyle/>
          <a:p>
            <a:endParaRPr lang="en-US" sz="1979"/>
          </a:p>
        </p:txBody>
      </p:sp>
      <p:sp>
        <p:nvSpPr>
          <p:cNvPr id="3" name="Freeform 3"/>
          <p:cNvSpPr/>
          <p:nvPr/>
        </p:nvSpPr>
        <p:spPr>
          <a:xfrm>
            <a:off x="7936898" y="519818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5" name="Freeform 5"/>
          <p:cNvSpPr/>
          <p:nvPr/>
        </p:nvSpPr>
        <p:spPr>
          <a:xfrm>
            <a:off x="7936898" y="7687142"/>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8" name="Freeform 8"/>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9" name="Freeform 9"/>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8"/>
            <a:stretch>
              <a:fillRect t="-13956"/>
            </a:stretch>
          </a:blipFill>
        </p:spPr>
        <p:txBody>
          <a:bodyPr/>
          <a:lstStyle/>
          <a:p>
            <a:endParaRPr lang="en-US" sz="1979"/>
          </a:p>
        </p:txBody>
      </p:sp>
      <p:sp>
        <p:nvSpPr>
          <p:cNvPr id="10" name="TextBox 10"/>
          <p:cNvSpPr txBox="1"/>
          <p:nvPr/>
        </p:nvSpPr>
        <p:spPr>
          <a:xfrm>
            <a:off x="9651852" y="5391780"/>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India</a:t>
            </a:r>
          </a:p>
        </p:txBody>
      </p:sp>
      <p:sp>
        <p:nvSpPr>
          <p:cNvPr id="11" name="TextBox 11"/>
          <p:cNvSpPr txBox="1"/>
          <p:nvPr/>
        </p:nvSpPr>
        <p:spPr>
          <a:xfrm>
            <a:off x="8010110"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12" name="TextBox 12"/>
          <p:cNvSpPr txBox="1"/>
          <p:nvPr/>
        </p:nvSpPr>
        <p:spPr>
          <a:xfrm>
            <a:off x="9651852" y="9125213"/>
            <a:ext cx="5965961" cy="579389"/>
          </a:xfrm>
          <a:prstGeom prst="rect">
            <a:avLst/>
          </a:prstGeom>
        </p:spPr>
        <p:txBody>
          <a:bodyPr lIns="0" tIns="0" rIns="0" bIns="0" rtlCol="0" anchor="t">
            <a:spAutoFit/>
          </a:bodyPr>
          <a:lstStyle/>
          <a:p>
            <a:pPr>
              <a:lnSpc>
                <a:spcPts val="4436"/>
              </a:lnSpc>
              <a:spcBef>
                <a:spcPct val="0"/>
              </a:spcBef>
            </a:pPr>
            <a:r>
              <a:rPr lang="en-US" sz="4900" dirty="0">
                <a:solidFill>
                  <a:srgbClr val="7AD255"/>
                </a:solidFill>
                <a:latin typeface="Montserrat Medium"/>
              </a:rPr>
              <a:t>Nigeria</a:t>
            </a:r>
          </a:p>
        </p:txBody>
      </p:sp>
      <p:sp>
        <p:nvSpPr>
          <p:cNvPr id="14" name="TextBox 14"/>
          <p:cNvSpPr txBox="1"/>
          <p:nvPr/>
        </p:nvSpPr>
        <p:spPr>
          <a:xfrm>
            <a:off x="9651852" y="7880735"/>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Indonesia</a:t>
            </a:r>
          </a:p>
        </p:txBody>
      </p:sp>
      <p:sp>
        <p:nvSpPr>
          <p:cNvPr id="15" name="TextBox 15"/>
          <p:cNvSpPr txBox="1"/>
          <p:nvPr/>
        </p:nvSpPr>
        <p:spPr>
          <a:xfrm>
            <a:off x="8010110"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7" name="TextBox 17"/>
          <p:cNvSpPr txBox="1"/>
          <p:nvPr/>
        </p:nvSpPr>
        <p:spPr>
          <a:xfrm>
            <a:off x="2175965" y="1790562"/>
            <a:ext cx="15752170" cy="2199320"/>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Which country has the highest burden of malaria worldwide?</a:t>
            </a:r>
          </a:p>
        </p:txBody>
      </p:sp>
      <p:sp>
        <p:nvSpPr>
          <p:cNvPr id="6" name="Freeform 3">
            <a:extLst>
              <a:ext uri="{FF2B5EF4-FFF2-40B4-BE49-F238E27FC236}">
                <a16:creationId xmlns:a16="http://schemas.microsoft.com/office/drawing/2014/main" id="{9B5CECE2-18EB-E8AF-95D5-6ACF9D959FB5}"/>
              </a:ext>
            </a:extLst>
          </p:cNvPr>
          <p:cNvSpPr/>
          <p:nvPr/>
        </p:nvSpPr>
        <p:spPr>
          <a:xfrm>
            <a:off x="7937545" y="646823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7" name="TextBox 7"/>
          <p:cNvSpPr txBox="1"/>
          <p:nvPr/>
        </p:nvSpPr>
        <p:spPr>
          <a:xfrm>
            <a:off x="8010110"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4" name="Freeform 4">
            <a:extLst>
              <a:ext uri="{FF2B5EF4-FFF2-40B4-BE49-F238E27FC236}">
                <a16:creationId xmlns:a16="http://schemas.microsoft.com/office/drawing/2014/main" id="{13828419-4DF4-6E15-D537-AF111ADCC142}"/>
              </a:ext>
            </a:extLst>
          </p:cNvPr>
          <p:cNvSpPr/>
          <p:nvPr/>
        </p:nvSpPr>
        <p:spPr>
          <a:xfrm>
            <a:off x="7951975" y="8939981"/>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sz="1979"/>
          </a:p>
        </p:txBody>
      </p:sp>
      <p:sp>
        <p:nvSpPr>
          <p:cNvPr id="13" name="TextBox 13"/>
          <p:cNvSpPr txBox="1"/>
          <p:nvPr/>
        </p:nvSpPr>
        <p:spPr>
          <a:xfrm>
            <a:off x="8010110"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19" name="TextBox 10">
            <a:extLst>
              <a:ext uri="{FF2B5EF4-FFF2-40B4-BE49-F238E27FC236}">
                <a16:creationId xmlns:a16="http://schemas.microsoft.com/office/drawing/2014/main" id="{74220B94-CCD5-AB62-3A0A-1AA34F31EDD4}"/>
              </a:ext>
            </a:extLst>
          </p:cNvPr>
          <p:cNvSpPr txBox="1"/>
          <p:nvPr/>
        </p:nvSpPr>
        <p:spPr>
          <a:xfrm>
            <a:off x="9681481" y="6604102"/>
            <a:ext cx="5965961" cy="586764"/>
          </a:xfrm>
          <a:prstGeom prst="rect">
            <a:avLst/>
          </a:prstGeom>
        </p:spPr>
        <p:txBody>
          <a:bodyPr lIns="0" tIns="0" rIns="0" bIns="0" rtlCol="0" anchor="t">
            <a:spAutoFit/>
          </a:bodyPr>
          <a:lstStyle/>
          <a:p>
            <a:pPr>
              <a:lnSpc>
                <a:spcPts val="4436"/>
              </a:lnSpc>
              <a:spcBef>
                <a:spcPct val="0"/>
              </a:spcBef>
            </a:pPr>
            <a:r>
              <a:rPr lang="en-US" sz="4900" dirty="0">
                <a:solidFill>
                  <a:srgbClr val="302326"/>
                </a:solidFill>
                <a:latin typeface="Montserrat Medium"/>
              </a:rPr>
              <a:t>Uganda</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2">
              <a:alphaModFix amt="49000"/>
            </a:blip>
            <a:stretch>
              <a:fillRect t="-73980" b="-73980"/>
            </a:stretch>
          </a:blipFill>
        </p:spPr>
        <p:txBody>
          <a:bodyPr/>
          <a:lstStyle/>
          <a:p>
            <a:endParaRPr lang="en-US" sz="1979"/>
          </a:p>
        </p:txBody>
      </p:sp>
      <p:sp>
        <p:nvSpPr>
          <p:cNvPr id="3" name="Freeform 3"/>
          <p:cNvSpPr/>
          <p:nvPr/>
        </p:nvSpPr>
        <p:spPr>
          <a:xfrm>
            <a:off x="7936898" y="519818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4" name="TextBox 4"/>
          <p:cNvSpPr txBox="1"/>
          <p:nvPr/>
        </p:nvSpPr>
        <p:spPr>
          <a:xfrm>
            <a:off x="9651852" y="5391780"/>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A parasite</a:t>
            </a:r>
          </a:p>
        </p:txBody>
      </p:sp>
      <p:sp>
        <p:nvSpPr>
          <p:cNvPr id="5" name="TextBox 5"/>
          <p:cNvSpPr txBox="1"/>
          <p:nvPr/>
        </p:nvSpPr>
        <p:spPr>
          <a:xfrm>
            <a:off x="8010110"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6" name="Freeform 6"/>
          <p:cNvSpPr/>
          <p:nvPr/>
        </p:nvSpPr>
        <p:spPr>
          <a:xfrm>
            <a:off x="7936898" y="8931619"/>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7" name="TextBox 7"/>
          <p:cNvSpPr txBox="1"/>
          <p:nvPr/>
        </p:nvSpPr>
        <p:spPr>
          <a:xfrm>
            <a:off x="9651852" y="9125213"/>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A fungus</a:t>
            </a:r>
          </a:p>
        </p:txBody>
      </p:sp>
      <p:sp>
        <p:nvSpPr>
          <p:cNvPr id="8" name="TextBox 8"/>
          <p:cNvSpPr txBox="1"/>
          <p:nvPr/>
        </p:nvSpPr>
        <p:spPr>
          <a:xfrm>
            <a:off x="8010110"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9" name="Freeform 9"/>
          <p:cNvSpPr/>
          <p:nvPr/>
        </p:nvSpPr>
        <p:spPr>
          <a:xfrm>
            <a:off x="7936898" y="7687142"/>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10" name="TextBox 10"/>
          <p:cNvSpPr txBox="1"/>
          <p:nvPr/>
        </p:nvSpPr>
        <p:spPr>
          <a:xfrm>
            <a:off x="9651852" y="7880735"/>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A bacteria</a:t>
            </a:r>
          </a:p>
        </p:txBody>
      </p:sp>
      <p:sp>
        <p:nvSpPr>
          <p:cNvPr id="11" name="TextBox 11"/>
          <p:cNvSpPr txBox="1"/>
          <p:nvPr/>
        </p:nvSpPr>
        <p:spPr>
          <a:xfrm>
            <a:off x="8010110"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2" name="Freeform 12"/>
          <p:cNvSpPr/>
          <p:nvPr/>
        </p:nvSpPr>
        <p:spPr>
          <a:xfrm>
            <a:off x="7936898" y="6442664"/>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13" name="TextBox 13"/>
          <p:cNvSpPr txBox="1"/>
          <p:nvPr/>
        </p:nvSpPr>
        <p:spPr>
          <a:xfrm>
            <a:off x="9651852" y="6636257"/>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A virus</a:t>
            </a:r>
          </a:p>
        </p:txBody>
      </p:sp>
      <p:sp>
        <p:nvSpPr>
          <p:cNvPr id="14" name="TextBox 14"/>
          <p:cNvSpPr txBox="1"/>
          <p:nvPr/>
        </p:nvSpPr>
        <p:spPr>
          <a:xfrm>
            <a:off x="8010110"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15" name="TextBox 15"/>
          <p:cNvSpPr txBox="1"/>
          <p:nvPr/>
        </p:nvSpPr>
        <p:spPr>
          <a:xfrm>
            <a:off x="2175965" y="2355990"/>
            <a:ext cx="15752170" cy="1057982"/>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Malaria is caused by:</a:t>
            </a:r>
          </a:p>
        </p:txBody>
      </p:sp>
      <p:sp>
        <p:nvSpPr>
          <p:cNvPr id="16" name="Freeform 16"/>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17" name="Freeform 17"/>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7"/>
            <a:stretch>
              <a:fillRect t="-13956"/>
            </a:stretch>
          </a:blipFill>
        </p:spPr>
        <p:txBody>
          <a:bodyPr/>
          <a:lstStyle/>
          <a:p>
            <a:endParaRPr lang="en-US" sz="1979"/>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2">
              <a:alphaModFix amt="49000"/>
            </a:blip>
            <a:stretch>
              <a:fillRect t="-73980" b="-73980"/>
            </a:stretch>
          </a:blipFill>
        </p:spPr>
        <p:txBody>
          <a:bodyPr/>
          <a:lstStyle/>
          <a:p>
            <a:endParaRPr lang="en-US" sz="1979"/>
          </a:p>
        </p:txBody>
      </p:sp>
      <p:sp>
        <p:nvSpPr>
          <p:cNvPr id="3" name="Freeform 3"/>
          <p:cNvSpPr/>
          <p:nvPr/>
        </p:nvSpPr>
        <p:spPr>
          <a:xfrm>
            <a:off x="7936898" y="519818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4" name="Freeform 4"/>
          <p:cNvSpPr/>
          <p:nvPr/>
        </p:nvSpPr>
        <p:spPr>
          <a:xfrm>
            <a:off x="7936898" y="8931619"/>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5" name="Freeform 5"/>
          <p:cNvSpPr/>
          <p:nvPr/>
        </p:nvSpPr>
        <p:spPr>
          <a:xfrm>
            <a:off x="7936898" y="7687142"/>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6" name="Freeform 6"/>
          <p:cNvSpPr/>
          <p:nvPr/>
        </p:nvSpPr>
        <p:spPr>
          <a:xfrm>
            <a:off x="7936898" y="6442664"/>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7" name="TextBox 7"/>
          <p:cNvSpPr txBox="1"/>
          <p:nvPr/>
        </p:nvSpPr>
        <p:spPr>
          <a:xfrm>
            <a:off x="8010110"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8" name="Freeform 8"/>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979"/>
          </a:p>
        </p:txBody>
      </p:sp>
      <p:sp>
        <p:nvSpPr>
          <p:cNvPr id="9" name="Freeform 9"/>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9"/>
            <a:stretch>
              <a:fillRect t="-13956"/>
            </a:stretch>
          </a:blipFill>
        </p:spPr>
        <p:txBody>
          <a:bodyPr/>
          <a:lstStyle/>
          <a:p>
            <a:endParaRPr lang="en-US" sz="1979"/>
          </a:p>
        </p:txBody>
      </p:sp>
      <p:sp>
        <p:nvSpPr>
          <p:cNvPr id="10" name="TextBox 10"/>
          <p:cNvSpPr txBox="1"/>
          <p:nvPr/>
        </p:nvSpPr>
        <p:spPr>
          <a:xfrm>
            <a:off x="8010110"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11" name="TextBox 11"/>
          <p:cNvSpPr txBox="1"/>
          <p:nvPr/>
        </p:nvSpPr>
        <p:spPr>
          <a:xfrm>
            <a:off x="8010110"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12" name="TextBox 12"/>
          <p:cNvSpPr txBox="1"/>
          <p:nvPr/>
        </p:nvSpPr>
        <p:spPr>
          <a:xfrm>
            <a:off x="9651852" y="7880735"/>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A bacteria</a:t>
            </a:r>
          </a:p>
        </p:txBody>
      </p:sp>
      <p:sp>
        <p:nvSpPr>
          <p:cNvPr id="13" name="TextBox 13"/>
          <p:cNvSpPr txBox="1"/>
          <p:nvPr/>
        </p:nvSpPr>
        <p:spPr>
          <a:xfrm>
            <a:off x="8010110"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4" name="TextBox 14"/>
          <p:cNvSpPr txBox="1"/>
          <p:nvPr/>
        </p:nvSpPr>
        <p:spPr>
          <a:xfrm>
            <a:off x="9651852" y="6636257"/>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A virus</a:t>
            </a:r>
          </a:p>
        </p:txBody>
      </p:sp>
      <p:sp>
        <p:nvSpPr>
          <p:cNvPr id="15" name="TextBox 15"/>
          <p:cNvSpPr txBox="1"/>
          <p:nvPr/>
        </p:nvSpPr>
        <p:spPr>
          <a:xfrm>
            <a:off x="2175965" y="2355990"/>
            <a:ext cx="15752170" cy="1057982"/>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Malaria is caused by:</a:t>
            </a:r>
          </a:p>
        </p:txBody>
      </p:sp>
      <p:sp>
        <p:nvSpPr>
          <p:cNvPr id="17" name="TextBox 17"/>
          <p:cNvSpPr txBox="1"/>
          <p:nvPr/>
        </p:nvSpPr>
        <p:spPr>
          <a:xfrm>
            <a:off x="9651851" y="9125213"/>
            <a:ext cx="3769585"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A fungus</a:t>
            </a:r>
          </a:p>
        </p:txBody>
      </p:sp>
      <p:sp>
        <p:nvSpPr>
          <p:cNvPr id="19" name="TextBox 4">
            <a:extLst>
              <a:ext uri="{FF2B5EF4-FFF2-40B4-BE49-F238E27FC236}">
                <a16:creationId xmlns:a16="http://schemas.microsoft.com/office/drawing/2014/main" id="{F91833A3-96C7-21BF-A35D-65EBC6763618}"/>
              </a:ext>
            </a:extLst>
          </p:cNvPr>
          <p:cNvSpPr txBox="1"/>
          <p:nvPr/>
        </p:nvSpPr>
        <p:spPr>
          <a:xfrm>
            <a:off x="9651852" y="5391780"/>
            <a:ext cx="5965961" cy="579389"/>
          </a:xfrm>
          <a:prstGeom prst="rect">
            <a:avLst/>
          </a:prstGeom>
        </p:spPr>
        <p:txBody>
          <a:bodyPr lIns="0" tIns="0" rIns="0" bIns="0" rtlCol="0" anchor="t">
            <a:spAutoFit/>
          </a:bodyPr>
          <a:lstStyle/>
          <a:p>
            <a:pPr>
              <a:lnSpc>
                <a:spcPts val="4436"/>
              </a:lnSpc>
              <a:spcBef>
                <a:spcPct val="0"/>
              </a:spcBef>
            </a:pPr>
            <a:r>
              <a:rPr lang="en-US" sz="4900" dirty="0">
                <a:solidFill>
                  <a:srgbClr val="7AD255"/>
                </a:solidFill>
                <a:latin typeface="Montserrat Medium"/>
              </a:rPr>
              <a:t>A parasite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2">
              <a:alphaModFix amt="49000"/>
            </a:blip>
            <a:stretch>
              <a:fillRect t="-73980" b="-73980"/>
            </a:stretch>
          </a:blipFill>
        </p:spPr>
        <p:txBody>
          <a:bodyPr/>
          <a:lstStyle/>
          <a:p>
            <a:endParaRPr lang="en-US" sz="1979"/>
          </a:p>
        </p:txBody>
      </p:sp>
      <p:grpSp>
        <p:nvGrpSpPr>
          <p:cNvPr id="3" name="Group 3"/>
          <p:cNvGrpSpPr/>
          <p:nvPr/>
        </p:nvGrpSpPr>
        <p:grpSpPr>
          <a:xfrm>
            <a:off x="3817579" y="5198186"/>
            <a:ext cx="12468945" cy="4543611"/>
            <a:chOff x="0" y="0"/>
            <a:chExt cx="15123419" cy="5510886"/>
          </a:xfrm>
        </p:grpSpPr>
        <p:sp>
          <p:nvSpPr>
            <p:cNvPr id="4" name="Freeform 4"/>
            <p:cNvSpPr/>
            <p:nvPr/>
          </p:nvSpPr>
          <p:spPr>
            <a:xfrm>
              <a:off x="0" y="0"/>
              <a:ext cx="875455" cy="982654"/>
            </a:xfrm>
            <a:custGeom>
              <a:avLst/>
              <a:gdLst/>
              <a:ahLst/>
              <a:cxnLst/>
              <a:rect l="l" t="t" r="r" b="b"/>
              <a:pathLst>
                <a:path w="875455" h="982654">
                  <a:moveTo>
                    <a:pt x="0" y="0"/>
                  </a:moveTo>
                  <a:lnTo>
                    <a:pt x="875455" y="0"/>
                  </a:lnTo>
                  <a:lnTo>
                    <a:pt x="875455" y="982654"/>
                  </a:lnTo>
                  <a:lnTo>
                    <a:pt x="0" y="98265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5" name="TextBox 5"/>
            <p:cNvSpPr txBox="1"/>
            <p:nvPr/>
          </p:nvSpPr>
          <p:spPr>
            <a:xfrm>
              <a:off x="2080045" y="190357"/>
              <a:ext cx="12389262" cy="702733"/>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Preventable but not treatable</a:t>
              </a:r>
            </a:p>
          </p:txBody>
        </p:sp>
        <p:sp>
          <p:nvSpPr>
            <p:cNvPr id="6" name="TextBox 6"/>
            <p:cNvSpPr txBox="1"/>
            <p:nvPr/>
          </p:nvSpPr>
          <p:spPr>
            <a:xfrm>
              <a:off x="88799" y="123787"/>
              <a:ext cx="697859" cy="65342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7" name="Freeform 7"/>
            <p:cNvSpPr/>
            <p:nvPr/>
          </p:nvSpPr>
          <p:spPr>
            <a:xfrm>
              <a:off x="0" y="4528232"/>
              <a:ext cx="875455" cy="982654"/>
            </a:xfrm>
            <a:custGeom>
              <a:avLst/>
              <a:gdLst/>
              <a:ahLst/>
              <a:cxnLst/>
              <a:rect l="l" t="t" r="r" b="b"/>
              <a:pathLst>
                <a:path w="875455" h="982654">
                  <a:moveTo>
                    <a:pt x="0" y="0"/>
                  </a:moveTo>
                  <a:lnTo>
                    <a:pt x="875455" y="0"/>
                  </a:lnTo>
                  <a:lnTo>
                    <a:pt x="875455" y="982654"/>
                  </a:lnTo>
                  <a:lnTo>
                    <a:pt x="0" y="98265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8" name="TextBox 8"/>
            <p:cNvSpPr txBox="1"/>
            <p:nvPr/>
          </p:nvSpPr>
          <p:spPr>
            <a:xfrm>
              <a:off x="2080045" y="4718589"/>
              <a:ext cx="10511391" cy="702733"/>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Preventable and treatable</a:t>
              </a:r>
            </a:p>
          </p:txBody>
        </p:sp>
        <p:sp>
          <p:nvSpPr>
            <p:cNvPr id="9" name="TextBox 9"/>
            <p:cNvSpPr txBox="1"/>
            <p:nvPr/>
          </p:nvSpPr>
          <p:spPr>
            <a:xfrm>
              <a:off x="88799" y="4661544"/>
              <a:ext cx="697859" cy="653351"/>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10" name="Freeform 10"/>
            <p:cNvSpPr/>
            <p:nvPr/>
          </p:nvSpPr>
          <p:spPr>
            <a:xfrm>
              <a:off x="0" y="3018821"/>
              <a:ext cx="875455" cy="982654"/>
            </a:xfrm>
            <a:custGeom>
              <a:avLst/>
              <a:gdLst/>
              <a:ahLst/>
              <a:cxnLst/>
              <a:rect l="l" t="t" r="r" b="b"/>
              <a:pathLst>
                <a:path w="875455" h="982654">
                  <a:moveTo>
                    <a:pt x="0" y="0"/>
                  </a:moveTo>
                  <a:lnTo>
                    <a:pt x="875455" y="0"/>
                  </a:lnTo>
                  <a:lnTo>
                    <a:pt x="875455" y="982654"/>
                  </a:lnTo>
                  <a:lnTo>
                    <a:pt x="0" y="98265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11" name="TextBox 11"/>
            <p:cNvSpPr txBox="1"/>
            <p:nvPr/>
          </p:nvSpPr>
          <p:spPr>
            <a:xfrm>
              <a:off x="2080045" y="3209179"/>
              <a:ext cx="13043374" cy="702733"/>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Neither preventable nor treatable</a:t>
              </a:r>
            </a:p>
          </p:txBody>
        </p:sp>
        <p:sp>
          <p:nvSpPr>
            <p:cNvPr id="12" name="TextBox 12"/>
            <p:cNvSpPr txBox="1"/>
            <p:nvPr/>
          </p:nvSpPr>
          <p:spPr>
            <a:xfrm>
              <a:off x="88799" y="3152132"/>
              <a:ext cx="697859" cy="653351"/>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3" name="Freeform 13"/>
            <p:cNvSpPr/>
            <p:nvPr/>
          </p:nvSpPr>
          <p:spPr>
            <a:xfrm>
              <a:off x="0" y="1509411"/>
              <a:ext cx="875455" cy="982654"/>
            </a:xfrm>
            <a:custGeom>
              <a:avLst/>
              <a:gdLst/>
              <a:ahLst/>
              <a:cxnLst/>
              <a:rect l="l" t="t" r="r" b="b"/>
              <a:pathLst>
                <a:path w="875455" h="982654">
                  <a:moveTo>
                    <a:pt x="0" y="0"/>
                  </a:moveTo>
                  <a:lnTo>
                    <a:pt x="875455" y="0"/>
                  </a:lnTo>
                  <a:lnTo>
                    <a:pt x="875455" y="982654"/>
                  </a:lnTo>
                  <a:lnTo>
                    <a:pt x="0" y="98265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14" name="TextBox 14"/>
            <p:cNvSpPr txBox="1"/>
            <p:nvPr/>
          </p:nvSpPr>
          <p:spPr>
            <a:xfrm>
              <a:off x="2080045" y="1699768"/>
              <a:ext cx="11821534" cy="702733"/>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Treatable but not preventable</a:t>
              </a:r>
            </a:p>
          </p:txBody>
        </p:sp>
        <p:sp>
          <p:nvSpPr>
            <p:cNvPr id="15" name="TextBox 15"/>
            <p:cNvSpPr txBox="1"/>
            <p:nvPr/>
          </p:nvSpPr>
          <p:spPr>
            <a:xfrm>
              <a:off x="88799" y="1642722"/>
              <a:ext cx="697859" cy="653351"/>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grpSp>
      <p:sp>
        <p:nvSpPr>
          <p:cNvPr id="16" name="TextBox 16"/>
          <p:cNvSpPr txBox="1"/>
          <p:nvPr/>
        </p:nvSpPr>
        <p:spPr>
          <a:xfrm>
            <a:off x="2175965" y="2355990"/>
            <a:ext cx="15752170" cy="1057982"/>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Malaria is:</a:t>
            </a:r>
          </a:p>
        </p:txBody>
      </p:sp>
      <p:sp>
        <p:nvSpPr>
          <p:cNvPr id="17" name="Freeform 17"/>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18" name="Freeform 18"/>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7"/>
            <a:stretch>
              <a:fillRect t="-13956"/>
            </a:stretch>
          </a:blipFill>
        </p:spPr>
        <p:txBody>
          <a:bodyPr/>
          <a:lstStyle/>
          <a:p>
            <a:endParaRPr lang="en-US" sz="1979"/>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2">
              <a:alphaModFix amt="49000"/>
            </a:blip>
            <a:stretch>
              <a:fillRect t="-73980" b="-73980"/>
            </a:stretch>
          </a:blipFill>
        </p:spPr>
        <p:txBody>
          <a:bodyPr/>
          <a:lstStyle/>
          <a:p>
            <a:endParaRPr lang="en-US" sz="1979"/>
          </a:p>
        </p:txBody>
      </p:sp>
      <p:sp>
        <p:nvSpPr>
          <p:cNvPr id="3" name="Freeform 3"/>
          <p:cNvSpPr/>
          <p:nvPr/>
        </p:nvSpPr>
        <p:spPr>
          <a:xfrm>
            <a:off x="3817579" y="5198186"/>
            <a:ext cx="721794" cy="810177"/>
          </a:xfrm>
          <a:custGeom>
            <a:avLst/>
            <a:gdLst/>
            <a:ahLst/>
            <a:cxnLst/>
            <a:rect l="l" t="t" r="r" b="b"/>
            <a:pathLst>
              <a:path w="656591" h="736990">
                <a:moveTo>
                  <a:pt x="0" y="0"/>
                </a:moveTo>
                <a:lnTo>
                  <a:pt x="656591" y="0"/>
                </a:lnTo>
                <a:lnTo>
                  <a:pt x="656591"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4" name="TextBox 4"/>
          <p:cNvSpPr txBox="1"/>
          <p:nvPr/>
        </p:nvSpPr>
        <p:spPr>
          <a:xfrm>
            <a:off x="5532532" y="5391780"/>
            <a:ext cx="10214688"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Preventable but not treatable</a:t>
            </a:r>
          </a:p>
        </p:txBody>
      </p:sp>
      <p:sp>
        <p:nvSpPr>
          <p:cNvPr id="5" name="TextBox 5"/>
          <p:cNvSpPr txBox="1"/>
          <p:nvPr/>
        </p:nvSpPr>
        <p:spPr>
          <a:xfrm>
            <a:off x="3890790"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6" name="Freeform 6"/>
          <p:cNvSpPr/>
          <p:nvPr/>
        </p:nvSpPr>
        <p:spPr>
          <a:xfrm>
            <a:off x="3817579" y="8931619"/>
            <a:ext cx="721794" cy="810177"/>
          </a:xfrm>
          <a:custGeom>
            <a:avLst/>
            <a:gdLst/>
            <a:ahLst/>
            <a:cxnLst/>
            <a:rect l="l" t="t" r="r" b="b"/>
            <a:pathLst>
              <a:path w="656591" h="736990">
                <a:moveTo>
                  <a:pt x="0" y="0"/>
                </a:moveTo>
                <a:lnTo>
                  <a:pt x="656591" y="0"/>
                </a:lnTo>
                <a:lnTo>
                  <a:pt x="656591" y="736990"/>
                </a:lnTo>
                <a:lnTo>
                  <a:pt x="0" y="7369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7" name="TextBox 7"/>
          <p:cNvSpPr txBox="1"/>
          <p:nvPr/>
        </p:nvSpPr>
        <p:spPr>
          <a:xfrm>
            <a:off x="3890790"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8" name="Freeform 8"/>
          <p:cNvSpPr/>
          <p:nvPr/>
        </p:nvSpPr>
        <p:spPr>
          <a:xfrm>
            <a:off x="3817579" y="7687142"/>
            <a:ext cx="721794" cy="810177"/>
          </a:xfrm>
          <a:custGeom>
            <a:avLst/>
            <a:gdLst/>
            <a:ahLst/>
            <a:cxnLst/>
            <a:rect l="l" t="t" r="r" b="b"/>
            <a:pathLst>
              <a:path w="656591" h="736990">
                <a:moveTo>
                  <a:pt x="0" y="0"/>
                </a:moveTo>
                <a:lnTo>
                  <a:pt x="656591" y="0"/>
                </a:lnTo>
                <a:lnTo>
                  <a:pt x="656591"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9" name="TextBox 9"/>
          <p:cNvSpPr txBox="1"/>
          <p:nvPr/>
        </p:nvSpPr>
        <p:spPr>
          <a:xfrm>
            <a:off x="5532533" y="7880735"/>
            <a:ext cx="1075399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Neither preventable nor treatable</a:t>
            </a:r>
          </a:p>
        </p:txBody>
      </p:sp>
      <p:sp>
        <p:nvSpPr>
          <p:cNvPr id="10" name="TextBox 10"/>
          <p:cNvSpPr txBox="1"/>
          <p:nvPr/>
        </p:nvSpPr>
        <p:spPr>
          <a:xfrm>
            <a:off x="3890790"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1" name="Freeform 11"/>
          <p:cNvSpPr/>
          <p:nvPr/>
        </p:nvSpPr>
        <p:spPr>
          <a:xfrm>
            <a:off x="3817579" y="6442664"/>
            <a:ext cx="721794" cy="810177"/>
          </a:xfrm>
          <a:custGeom>
            <a:avLst/>
            <a:gdLst/>
            <a:ahLst/>
            <a:cxnLst/>
            <a:rect l="l" t="t" r="r" b="b"/>
            <a:pathLst>
              <a:path w="656591" h="736990">
                <a:moveTo>
                  <a:pt x="0" y="0"/>
                </a:moveTo>
                <a:lnTo>
                  <a:pt x="656591" y="0"/>
                </a:lnTo>
                <a:lnTo>
                  <a:pt x="656591"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12" name="TextBox 12"/>
          <p:cNvSpPr txBox="1"/>
          <p:nvPr/>
        </p:nvSpPr>
        <p:spPr>
          <a:xfrm>
            <a:off x="5532532" y="6636257"/>
            <a:ext cx="9746608"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Treatable but not preventable</a:t>
            </a:r>
          </a:p>
        </p:txBody>
      </p:sp>
      <p:sp>
        <p:nvSpPr>
          <p:cNvPr id="13" name="TextBox 13"/>
          <p:cNvSpPr txBox="1"/>
          <p:nvPr/>
        </p:nvSpPr>
        <p:spPr>
          <a:xfrm>
            <a:off x="3890790"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14" name="TextBox 14"/>
          <p:cNvSpPr txBox="1"/>
          <p:nvPr/>
        </p:nvSpPr>
        <p:spPr>
          <a:xfrm>
            <a:off x="2175965" y="2355990"/>
            <a:ext cx="15752170" cy="1057982"/>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Malaria is:</a:t>
            </a:r>
          </a:p>
        </p:txBody>
      </p:sp>
      <p:sp>
        <p:nvSpPr>
          <p:cNvPr id="15" name="Freeform 15"/>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979"/>
          </a:p>
        </p:txBody>
      </p:sp>
      <p:sp>
        <p:nvSpPr>
          <p:cNvPr id="16" name="Freeform 16"/>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9"/>
            <a:stretch>
              <a:fillRect t="-13956"/>
            </a:stretch>
          </a:blipFill>
        </p:spPr>
        <p:txBody>
          <a:bodyPr/>
          <a:lstStyle/>
          <a:p>
            <a:endParaRPr lang="en-US" sz="1979"/>
          </a:p>
        </p:txBody>
      </p:sp>
      <p:sp>
        <p:nvSpPr>
          <p:cNvPr id="19" name="TextBox 8">
            <a:extLst>
              <a:ext uri="{FF2B5EF4-FFF2-40B4-BE49-F238E27FC236}">
                <a16:creationId xmlns:a16="http://schemas.microsoft.com/office/drawing/2014/main" id="{0A9A3B9A-4D60-3550-73DE-744000B3DD7F}"/>
              </a:ext>
            </a:extLst>
          </p:cNvPr>
          <p:cNvSpPr txBox="1"/>
          <p:nvPr/>
        </p:nvSpPr>
        <p:spPr>
          <a:xfrm>
            <a:off x="5532522" y="9074073"/>
            <a:ext cx="10182897" cy="578492"/>
          </a:xfrm>
          <a:prstGeom prst="rect">
            <a:avLst/>
          </a:prstGeom>
        </p:spPr>
        <p:txBody>
          <a:bodyPr wrap="square" lIns="0" tIns="0" rIns="0" bIns="0" rtlCol="0" anchor="t">
            <a:spAutoFit/>
          </a:bodyPr>
          <a:lstStyle/>
          <a:p>
            <a:pPr>
              <a:lnSpc>
                <a:spcPts val="4436"/>
              </a:lnSpc>
              <a:spcBef>
                <a:spcPct val="0"/>
              </a:spcBef>
            </a:pPr>
            <a:r>
              <a:rPr lang="en-US" sz="4900" dirty="0">
                <a:solidFill>
                  <a:srgbClr val="7AD255"/>
                </a:solidFill>
                <a:latin typeface="Montserrat Medium"/>
              </a:rPr>
              <a:t>Preventable and treatable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3">
              <a:alphaModFix amt="49000"/>
            </a:blip>
            <a:stretch>
              <a:fillRect t="-73980" b="-73980"/>
            </a:stretch>
          </a:blipFill>
        </p:spPr>
        <p:txBody>
          <a:bodyPr/>
          <a:lstStyle/>
          <a:p>
            <a:endParaRPr lang="en-US" sz="1979"/>
          </a:p>
        </p:txBody>
      </p:sp>
      <p:sp>
        <p:nvSpPr>
          <p:cNvPr id="3" name="Freeform 3"/>
          <p:cNvSpPr/>
          <p:nvPr/>
        </p:nvSpPr>
        <p:spPr>
          <a:xfrm>
            <a:off x="7936898" y="519818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4" name="TextBox 4"/>
          <p:cNvSpPr txBox="1"/>
          <p:nvPr/>
        </p:nvSpPr>
        <p:spPr>
          <a:xfrm>
            <a:off x="9651852" y="5391780"/>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597,000</a:t>
            </a:r>
          </a:p>
        </p:txBody>
      </p:sp>
      <p:sp>
        <p:nvSpPr>
          <p:cNvPr id="5" name="TextBox 5"/>
          <p:cNvSpPr txBox="1"/>
          <p:nvPr/>
        </p:nvSpPr>
        <p:spPr>
          <a:xfrm>
            <a:off x="8010110"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6" name="Freeform 6"/>
          <p:cNvSpPr/>
          <p:nvPr/>
        </p:nvSpPr>
        <p:spPr>
          <a:xfrm>
            <a:off x="7936898" y="8931619"/>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7" name="TextBox 7"/>
          <p:cNvSpPr txBox="1"/>
          <p:nvPr/>
        </p:nvSpPr>
        <p:spPr>
          <a:xfrm>
            <a:off x="9651852" y="9125213"/>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162,000</a:t>
            </a:r>
          </a:p>
        </p:txBody>
      </p:sp>
      <p:sp>
        <p:nvSpPr>
          <p:cNvPr id="8" name="TextBox 8"/>
          <p:cNvSpPr txBox="1"/>
          <p:nvPr/>
        </p:nvSpPr>
        <p:spPr>
          <a:xfrm>
            <a:off x="8010110"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9" name="Freeform 9"/>
          <p:cNvSpPr/>
          <p:nvPr/>
        </p:nvSpPr>
        <p:spPr>
          <a:xfrm>
            <a:off x="7936898" y="7687142"/>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10" name="TextBox 10"/>
          <p:cNvSpPr txBox="1"/>
          <p:nvPr/>
        </p:nvSpPr>
        <p:spPr>
          <a:xfrm>
            <a:off x="9651852" y="7880735"/>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346,000</a:t>
            </a:r>
          </a:p>
        </p:txBody>
      </p:sp>
      <p:sp>
        <p:nvSpPr>
          <p:cNvPr id="11" name="TextBox 11"/>
          <p:cNvSpPr txBox="1"/>
          <p:nvPr/>
        </p:nvSpPr>
        <p:spPr>
          <a:xfrm>
            <a:off x="8010110"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2" name="Freeform 12"/>
          <p:cNvSpPr/>
          <p:nvPr/>
        </p:nvSpPr>
        <p:spPr>
          <a:xfrm>
            <a:off x="7936898" y="6442664"/>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979"/>
          </a:p>
        </p:txBody>
      </p:sp>
      <p:sp>
        <p:nvSpPr>
          <p:cNvPr id="13" name="TextBox 13"/>
          <p:cNvSpPr txBox="1"/>
          <p:nvPr/>
        </p:nvSpPr>
        <p:spPr>
          <a:xfrm>
            <a:off x="9651852" y="6636257"/>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97,000</a:t>
            </a:r>
          </a:p>
        </p:txBody>
      </p:sp>
      <p:sp>
        <p:nvSpPr>
          <p:cNvPr id="14" name="TextBox 14"/>
          <p:cNvSpPr txBox="1"/>
          <p:nvPr/>
        </p:nvSpPr>
        <p:spPr>
          <a:xfrm>
            <a:off x="8010110"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15" name="TextBox 15"/>
          <p:cNvSpPr txBox="1"/>
          <p:nvPr/>
        </p:nvSpPr>
        <p:spPr>
          <a:xfrm>
            <a:off x="2175965" y="1790562"/>
            <a:ext cx="15752170" cy="2199320"/>
          </a:xfrm>
          <a:prstGeom prst="rect">
            <a:avLst/>
          </a:prstGeom>
        </p:spPr>
        <p:txBody>
          <a:bodyPr lIns="0" tIns="0" rIns="0" bIns="0" rtlCol="0" anchor="t">
            <a:spAutoFit/>
          </a:bodyPr>
          <a:lstStyle/>
          <a:p>
            <a:pPr algn="ctr">
              <a:lnSpc>
                <a:spcPts val="8925"/>
              </a:lnSpc>
            </a:pPr>
            <a:r>
              <a:rPr lang="en-US" sz="6375" dirty="0">
                <a:solidFill>
                  <a:srgbClr val="302326"/>
                </a:solidFill>
                <a:latin typeface="Montserrat Bold"/>
              </a:rPr>
              <a:t>In 2023, how many people died </a:t>
            </a:r>
          </a:p>
          <a:p>
            <a:pPr algn="ctr">
              <a:lnSpc>
                <a:spcPts val="8925"/>
              </a:lnSpc>
              <a:spcBef>
                <a:spcPct val="0"/>
              </a:spcBef>
            </a:pPr>
            <a:r>
              <a:rPr lang="en-US" sz="6375" dirty="0">
                <a:solidFill>
                  <a:srgbClr val="302326"/>
                </a:solidFill>
                <a:latin typeface="Montserrat Bold"/>
              </a:rPr>
              <a:t>from malaria?</a:t>
            </a:r>
          </a:p>
        </p:txBody>
      </p:sp>
      <p:sp>
        <p:nvSpPr>
          <p:cNvPr id="16" name="Freeform 16"/>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17" name="Freeform 17"/>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8"/>
            <a:stretch>
              <a:fillRect t="-13956"/>
            </a:stretch>
          </a:blipFill>
        </p:spPr>
        <p:txBody>
          <a:bodyPr/>
          <a:lstStyle/>
          <a:p>
            <a:endParaRPr lang="en-US" sz="1979"/>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2">
              <a:alphaModFix amt="49000"/>
            </a:blip>
            <a:stretch>
              <a:fillRect t="-73980" b="-73980"/>
            </a:stretch>
          </a:blipFill>
        </p:spPr>
        <p:txBody>
          <a:bodyPr/>
          <a:lstStyle/>
          <a:p>
            <a:endParaRPr lang="en-US" sz="1979"/>
          </a:p>
        </p:txBody>
      </p:sp>
      <p:sp>
        <p:nvSpPr>
          <p:cNvPr id="3" name="Freeform 3"/>
          <p:cNvSpPr/>
          <p:nvPr/>
        </p:nvSpPr>
        <p:spPr>
          <a:xfrm>
            <a:off x="7936898" y="519818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4" name="Freeform 4"/>
          <p:cNvSpPr/>
          <p:nvPr/>
        </p:nvSpPr>
        <p:spPr>
          <a:xfrm>
            <a:off x="7936898" y="8931619"/>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5" name="Freeform 5"/>
          <p:cNvSpPr/>
          <p:nvPr/>
        </p:nvSpPr>
        <p:spPr>
          <a:xfrm>
            <a:off x="7936898" y="7687142"/>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6" name="Freeform 6"/>
          <p:cNvSpPr/>
          <p:nvPr/>
        </p:nvSpPr>
        <p:spPr>
          <a:xfrm>
            <a:off x="7936898" y="6442664"/>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979"/>
          </a:p>
        </p:txBody>
      </p:sp>
      <p:sp>
        <p:nvSpPr>
          <p:cNvPr id="7" name="TextBox 7"/>
          <p:cNvSpPr txBox="1"/>
          <p:nvPr/>
        </p:nvSpPr>
        <p:spPr>
          <a:xfrm>
            <a:off x="8010110"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8" name="Freeform 8"/>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979"/>
          </a:p>
        </p:txBody>
      </p:sp>
      <p:sp>
        <p:nvSpPr>
          <p:cNvPr id="9" name="Freeform 9"/>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9"/>
            <a:stretch>
              <a:fillRect t="-13956"/>
            </a:stretch>
          </a:blipFill>
        </p:spPr>
        <p:txBody>
          <a:bodyPr/>
          <a:lstStyle/>
          <a:p>
            <a:endParaRPr lang="en-US" sz="1979"/>
          </a:p>
        </p:txBody>
      </p:sp>
      <p:sp>
        <p:nvSpPr>
          <p:cNvPr id="10" name="TextBox 10"/>
          <p:cNvSpPr txBox="1"/>
          <p:nvPr/>
        </p:nvSpPr>
        <p:spPr>
          <a:xfrm>
            <a:off x="8010110"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11" name="TextBox 11"/>
          <p:cNvSpPr txBox="1"/>
          <p:nvPr/>
        </p:nvSpPr>
        <p:spPr>
          <a:xfrm>
            <a:off x="8010110"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12" name="TextBox 12"/>
          <p:cNvSpPr txBox="1"/>
          <p:nvPr/>
        </p:nvSpPr>
        <p:spPr>
          <a:xfrm>
            <a:off x="9651852" y="7880735"/>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346,000</a:t>
            </a:r>
          </a:p>
        </p:txBody>
      </p:sp>
      <p:sp>
        <p:nvSpPr>
          <p:cNvPr id="13" name="TextBox 13"/>
          <p:cNvSpPr txBox="1"/>
          <p:nvPr/>
        </p:nvSpPr>
        <p:spPr>
          <a:xfrm>
            <a:off x="8010110"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4" name="TextBox 14"/>
          <p:cNvSpPr txBox="1"/>
          <p:nvPr/>
        </p:nvSpPr>
        <p:spPr>
          <a:xfrm>
            <a:off x="9651852" y="6636257"/>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97,000</a:t>
            </a:r>
          </a:p>
        </p:txBody>
      </p:sp>
      <p:sp>
        <p:nvSpPr>
          <p:cNvPr id="15" name="TextBox 15"/>
          <p:cNvSpPr txBox="1"/>
          <p:nvPr/>
        </p:nvSpPr>
        <p:spPr>
          <a:xfrm>
            <a:off x="2175965" y="1790562"/>
            <a:ext cx="15752170" cy="2199320"/>
          </a:xfrm>
          <a:prstGeom prst="rect">
            <a:avLst/>
          </a:prstGeom>
        </p:spPr>
        <p:txBody>
          <a:bodyPr lIns="0" tIns="0" rIns="0" bIns="0" rtlCol="0" anchor="t">
            <a:spAutoFit/>
          </a:bodyPr>
          <a:lstStyle/>
          <a:p>
            <a:pPr algn="ctr">
              <a:lnSpc>
                <a:spcPts val="8925"/>
              </a:lnSpc>
            </a:pPr>
            <a:r>
              <a:rPr lang="en-US" sz="6375" dirty="0">
                <a:solidFill>
                  <a:srgbClr val="302326"/>
                </a:solidFill>
                <a:latin typeface="Montserrat Bold"/>
              </a:rPr>
              <a:t>In 2022, how many people died </a:t>
            </a:r>
          </a:p>
          <a:p>
            <a:pPr algn="ctr">
              <a:lnSpc>
                <a:spcPts val="8925"/>
              </a:lnSpc>
              <a:spcBef>
                <a:spcPct val="0"/>
              </a:spcBef>
            </a:pPr>
            <a:r>
              <a:rPr lang="en-US" sz="6375" dirty="0">
                <a:solidFill>
                  <a:srgbClr val="302326"/>
                </a:solidFill>
                <a:latin typeface="Montserrat Bold"/>
              </a:rPr>
              <a:t>from malaria?</a:t>
            </a:r>
          </a:p>
        </p:txBody>
      </p:sp>
      <p:sp>
        <p:nvSpPr>
          <p:cNvPr id="16" name="TextBox 16"/>
          <p:cNvSpPr txBox="1"/>
          <p:nvPr/>
        </p:nvSpPr>
        <p:spPr>
          <a:xfrm>
            <a:off x="9641380" y="5390890"/>
            <a:ext cx="4885776" cy="578492"/>
          </a:xfrm>
          <a:prstGeom prst="rect">
            <a:avLst/>
          </a:prstGeom>
        </p:spPr>
        <p:txBody>
          <a:bodyPr lIns="0" tIns="0" rIns="0" bIns="0" rtlCol="0" anchor="t">
            <a:spAutoFit/>
          </a:bodyPr>
          <a:lstStyle/>
          <a:p>
            <a:pPr>
              <a:lnSpc>
                <a:spcPts val="4436"/>
              </a:lnSpc>
              <a:spcBef>
                <a:spcPct val="0"/>
              </a:spcBef>
            </a:pPr>
            <a:r>
              <a:rPr lang="en-US" sz="4900" dirty="0">
                <a:solidFill>
                  <a:srgbClr val="7AD255"/>
                </a:solidFill>
                <a:latin typeface="Montserrat Medium"/>
              </a:rPr>
              <a:t>608,000</a:t>
            </a:r>
          </a:p>
        </p:txBody>
      </p:sp>
      <p:sp>
        <p:nvSpPr>
          <p:cNvPr id="17" name="TextBox 17"/>
          <p:cNvSpPr txBox="1"/>
          <p:nvPr/>
        </p:nvSpPr>
        <p:spPr>
          <a:xfrm>
            <a:off x="9651851" y="9125213"/>
            <a:ext cx="3769585"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160,000</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2">
              <a:alphaModFix amt="49000"/>
            </a:blip>
            <a:stretch>
              <a:fillRect t="-73980" b="-73980"/>
            </a:stretch>
          </a:blipFill>
        </p:spPr>
        <p:txBody>
          <a:bodyPr/>
          <a:lstStyle/>
          <a:p>
            <a:endParaRPr lang="en-US" sz="1979"/>
          </a:p>
        </p:txBody>
      </p:sp>
      <p:sp>
        <p:nvSpPr>
          <p:cNvPr id="3" name="Freeform 3"/>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4" name="Freeform 4"/>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5"/>
            <a:stretch>
              <a:fillRect t="-13956"/>
            </a:stretch>
          </a:blipFill>
        </p:spPr>
        <p:txBody>
          <a:bodyPr/>
          <a:lstStyle/>
          <a:p>
            <a:endParaRPr lang="en-US" sz="1979"/>
          </a:p>
        </p:txBody>
      </p:sp>
      <p:sp>
        <p:nvSpPr>
          <p:cNvPr id="5" name="TextBox 5"/>
          <p:cNvSpPr txBox="1"/>
          <p:nvPr/>
        </p:nvSpPr>
        <p:spPr>
          <a:xfrm>
            <a:off x="2175965" y="1790562"/>
            <a:ext cx="15752170" cy="2199320"/>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What age group is most at risk for severe malaria illness and death?</a:t>
            </a:r>
          </a:p>
        </p:txBody>
      </p:sp>
      <p:sp>
        <p:nvSpPr>
          <p:cNvPr id="6" name="Freeform 6"/>
          <p:cNvSpPr/>
          <p:nvPr/>
        </p:nvSpPr>
        <p:spPr>
          <a:xfrm>
            <a:off x="5056431" y="5198186"/>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7" name="Freeform 7"/>
          <p:cNvSpPr/>
          <p:nvPr/>
        </p:nvSpPr>
        <p:spPr>
          <a:xfrm>
            <a:off x="5056431" y="8931619"/>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8" name="Freeform 8"/>
          <p:cNvSpPr/>
          <p:nvPr/>
        </p:nvSpPr>
        <p:spPr>
          <a:xfrm>
            <a:off x="5056431" y="7687142"/>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9" name="Freeform 9"/>
          <p:cNvSpPr/>
          <p:nvPr/>
        </p:nvSpPr>
        <p:spPr>
          <a:xfrm>
            <a:off x="5056431" y="6442664"/>
            <a:ext cx="721794" cy="810177"/>
          </a:xfrm>
          <a:custGeom>
            <a:avLst/>
            <a:gdLst/>
            <a:ahLst/>
            <a:cxnLst/>
            <a:rect l="l" t="t" r="r" b="b"/>
            <a:pathLst>
              <a:path w="656591" h="736990">
                <a:moveTo>
                  <a:pt x="0" y="0"/>
                </a:moveTo>
                <a:lnTo>
                  <a:pt x="656592" y="0"/>
                </a:lnTo>
                <a:lnTo>
                  <a:pt x="656592" y="736990"/>
                </a:lnTo>
                <a:lnTo>
                  <a:pt x="0" y="7369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10" name="TextBox 10"/>
          <p:cNvSpPr txBox="1"/>
          <p:nvPr/>
        </p:nvSpPr>
        <p:spPr>
          <a:xfrm>
            <a:off x="5129643" y="6539488"/>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11" name="TextBox 11"/>
          <p:cNvSpPr txBox="1"/>
          <p:nvPr/>
        </p:nvSpPr>
        <p:spPr>
          <a:xfrm>
            <a:off x="5129643" y="5284539"/>
            <a:ext cx="575370" cy="53873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12" name="TextBox 12"/>
          <p:cNvSpPr txBox="1"/>
          <p:nvPr/>
        </p:nvSpPr>
        <p:spPr>
          <a:xfrm>
            <a:off x="5129643" y="9028443"/>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13" name="TextBox 13"/>
          <p:cNvSpPr txBox="1"/>
          <p:nvPr/>
        </p:nvSpPr>
        <p:spPr>
          <a:xfrm>
            <a:off x="6771386" y="7880735"/>
            <a:ext cx="8276283"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Teens and young adults</a:t>
            </a:r>
          </a:p>
        </p:txBody>
      </p:sp>
      <p:sp>
        <p:nvSpPr>
          <p:cNvPr id="14" name="TextBox 14"/>
          <p:cNvSpPr txBox="1"/>
          <p:nvPr/>
        </p:nvSpPr>
        <p:spPr>
          <a:xfrm>
            <a:off x="5129643" y="7783965"/>
            <a:ext cx="575370" cy="538674"/>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5" name="TextBox 15"/>
          <p:cNvSpPr txBox="1"/>
          <p:nvPr/>
        </p:nvSpPr>
        <p:spPr>
          <a:xfrm>
            <a:off x="6771385" y="5378486"/>
            <a:ext cx="5965961"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People over 85</a:t>
            </a:r>
          </a:p>
        </p:txBody>
      </p:sp>
      <p:sp>
        <p:nvSpPr>
          <p:cNvPr id="16" name="TextBox 16"/>
          <p:cNvSpPr txBox="1"/>
          <p:nvPr/>
        </p:nvSpPr>
        <p:spPr>
          <a:xfrm>
            <a:off x="6771385" y="6622963"/>
            <a:ext cx="5602598"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Children under 5</a:t>
            </a:r>
          </a:p>
        </p:txBody>
      </p:sp>
      <p:sp>
        <p:nvSpPr>
          <p:cNvPr id="17" name="TextBox 17"/>
          <p:cNvSpPr txBox="1"/>
          <p:nvPr/>
        </p:nvSpPr>
        <p:spPr>
          <a:xfrm>
            <a:off x="6771385" y="9125213"/>
            <a:ext cx="6506498" cy="579389"/>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All are </a:t>
            </a:r>
            <a:r>
              <a:rPr lang="en-US" sz="4929" dirty="0" err="1">
                <a:solidFill>
                  <a:srgbClr val="302326"/>
                </a:solidFill>
                <a:latin typeface="Montserrat Medium"/>
              </a:rPr>
              <a:t>qually</a:t>
            </a:r>
            <a:r>
              <a:rPr lang="en-US" sz="4929" dirty="0">
                <a:solidFill>
                  <a:srgbClr val="302326"/>
                </a:solidFill>
                <a:latin typeface="Montserrat Medium"/>
              </a:rPr>
              <a:t> at risk</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8836"/>
            <a:ext cx="20549866" cy="13349005"/>
          </a:xfrm>
          <a:custGeom>
            <a:avLst/>
            <a:gdLst/>
            <a:ahLst/>
            <a:cxnLst/>
            <a:rect l="l" t="t" r="r" b="b"/>
            <a:pathLst>
              <a:path w="18693498" h="12143125">
                <a:moveTo>
                  <a:pt x="0" y="0"/>
                </a:moveTo>
                <a:lnTo>
                  <a:pt x="18693498" y="0"/>
                </a:lnTo>
                <a:lnTo>
                  <a:pt x="18693498" y="12143126"/>
                </a:lnTo>
                <a:lnTo>
                  <a:pt x="0" y="12143126"/>
                </a:lnTo>
                <a:lnTo>
                  <a:pt x="0" y="0"/>
                </a:lnTo>
                <a:close/>
              </a:path>
            </a:pathLst>
          </a:custGeom>
          <a:blipFill>
            <a:blip r:embed="rId2">
              <a:alphaModFix amt="49000"/>
            </a:blip>
            <a:stretch>
              <a:fillRect t="-73980" b="-73980"/>
            </a:stretch>
          </a:blipFill>
        </p:spPr>
        <p:txBody>
          <a:bodyPr/>
          <a:lstStyle/>
          <a:p>
            <a:endParaRPr lang="en-US" sz="1979"/>
          </a:p>
        </p:txBody>
      </p:sp>
      <p:sp>
        <p:nvSpPr>
          <p:cNvPr id="3" name="Freeform 3"/>
          <p:cNvSpPr/>
          <p:nvPr/>
        </p:nvSpPr>
        <p:spPr>
          <a:xfrm>
            <a:off x="5255683" y="-111968"/>
            <a:ext cx="482276" cy="448078"/>
          </a:xfrm>
          <a:custGeom>
            <a:avLst/>
            <a:gdLst/>
            <a:ahLst/>
            <a:cxnLst/>
            <a:rect l="l" t="t" r="r" b="b"/>
            <a:pathLst>
              <a:path w="438710" h="407601">
                <a:moveTo>
                  <a:pt x="0" y="0"/>
                </a:moveTo>
                <a:lnTo>
                  <a:pt x="438709" y="0"/>
                </a:lnTo>
                <a:lnTo>
                  <a:pt x="438709" y="407601"/>
                </a:lnTo>
                <a:lnTo>
                  <a:pt x="0" y="4076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979"/>
          </a:p>
        </p:txBody>
      </p:sp>
      <p:sp>
        <p:nvSpPr>
          <p:cNvPr id="4" name="Freeform 4"/>
          <p:cNvSpPr/>
          <p:nvPr/>
        </p:nvSpPr>
        <p:spPr>
          <a:xfrm>
            <a:off x="498512" y="461492"/>
            <a:ext cx="2920091" cy="988104"/>
          </a:xfrm>
          <a:custGeom>
            <a:avLst/>
            <a:gdLst/>
            <a:ahLst/>
            <a:cxnLst/>
            <a:rect l="l" t="t" r="r" b="b"/>
            <a:pathLst>
              <a:path w="2656305" h="898844">
                <a:moveTo>
                  <a:pt x="0" y="0"/>
                </a:moveTo>
                <a:lnTo>
                  <a:pt x="2656305" y="0"/>
                </a:lnTo>
                <a:lnTo>
                  <a:pt x="2656305" y="898844"/>
                </a:lnTo>
                <a:lnTo>
                  <a:pt x="0" y="898844"/>
                </a:lnTo>
                <a:lnTo>
                  <a:pt x="0" y="0"/>
                </a:lnTo>
                <a:close/>
              </a:path>
            </a:pathLst>
          </a:custGeom>
          <a:blipFill>
            <a:blip r:embed="rId5"/>
            <a:stretch>
              <a:fillRect t="-13956"/>
            </a:stretch>
          </a:blipFill>
        </p:spPr>
        <p:txBody>
          <a:bodyPr/>
          <a:lstStyle/>
          <a:p>
            <a:endParaRPr lang="en-US" sz="1979"/>
          </a:p>
        </p:txBody>
      </p:sp>
      <p:sp>
        <p:nvSpPr>
          <p:cNvPr id="5" name="TextBox 5"/>
          <p:cNvSpPr txBox="1"/>
          <p:nvPr/>
        </p:nvSpPr>
        <p:spPr>
          <a:xfrm>
            <a:off x="2175965" y="1790562"/>
            <a:ext cx="15752170" cy="2199320"/>
          </a:xfrm>
          <a:prstGeom prst="rect">
            <a:avLst/>
          </a:prstGeom>
        </p:spPr>
        <p:txBody>
          <a:bodyPr lIns="0" tIns="0" rIns="0" bIns="0" rtlCol="0" anchor="t">
            <a:spAutoFit/>
          </a:bodyPr>
          <a:lstStyle/>
          <a:p>
            <a:pPr algn="ctr">
              <a:lnSpc>
                <a:spcPts val="8925"/>
              </a:lnSpc>
              <a:spcBef>
                <a:spcPct val="0"/>
              </a:spcBef>
            </a:pPr>
            <a:r>
              <a:rPr lang="en-US" sz="6375" dirty="0">
                <a:solidFill>
                  <a:srgbClr val="302326"/>
                </a:solidFill>
                <a:latin typeface="Montserrat Bold"/>
              </a:rPr>
              <a:t>What age group is most at risk for severe malaria illness and death?</a:t>
            </a:r>
          </a:p>
        </p:txBody>
      </p:sp>
      <p:grpSp>
        <p:nvGrpSpPr>
          <p:cNvPr id="6" name="Group 6"/>
          <p:cNvGrpSpPr/>
          <p:nvPr/>
        </p:nvGrpSpPr>
        <p:grpSpPr>
          <a:xfrm>
            <a:off x="5056431" y="5198186"/>
            <a:ext cx="9991236" cy="4543611"/>
            <a:chOff x="0" y="0"/>
            <a:chExt cx="12118241" cy="5510886"/>
          </a:xfrm>
        </p:grpSpPr>
        <p:sp>
          <p:nvSpPr>
            <p:cNvPr id="7" name="Freeform 7"/>
            <p:cNvSpPr/>
            <p:nvPr/>
          </p:nvSpPr>
          <p:spPr>
            <a:xfrm>
              <a:off x="0" y="0"/>
              <a:ext cx="875455" cy="982654"/>
            </a:xfrm>
            <a:custGeom>
              <a:avLst/>
              <a:gdLst/>
              <a:ahLst/>
              <a:cxnLst/>
              <a:rect l="l" t="t" r="r" b="b"/>
              <a:pathLst>
                <a:path w="875455" h="982654">
                  <a:moveTo>
                    <a:pt x="0" y="0"/>
                  </a:moveTo>
                  <a:lnTo>
                    <a:pt x="875455" y="0"/>
                  </a:lnTo>
                  <a:lnTo>
                    <a:pt x="875455" y="982654"/>
                  </a:lnTo>
                  <a:lnTo>
                    <a:pt x="0" y="98265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8" name="Freeform 8"/>
            <p:cNvSpPr/>
            <p:nvPr/>
          </p:nvSpPr>
          <p:spPr>
            <a:xfrm>
              <a:off x="0" y="4528232"/>
              <a:ext cx="875455" cy="982654"/>
            </a:xfrm>
            <a:custGeom>
              <a:avLst/>
              <a:gdLst/>
              <a:ahLst/>
              <a:cxnLst/>
              <a:rect l="l" t="t" r="r" b="b"/>
              <a:pathLst>
                <a:path w="875455" h="982654">
                  <a:moveTo>
                    <a:pt x="0" y="0"/>
                  </a:moveTo>
                  <a:lnTo>
                    <a:pt x="875455" y="0"/>
                  </a:lnTo>
                  <a:lnTo>
                    <a:pt x="875455" y="982654"/>
                  </a:lnTo>
                  <a:lnTo>
                    <a:pt x="0" y="98265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9" name="Freeform 9"/>
            <p:cNvSpPr/>
            <p:nvPr/>
          </p:nvSpPr>
          <p:spPr>
            <a:xfrm>
              <a:off x="0" y="3018821"/>
              <a:ext cx="875455" cy="982654"/>
            </a:xfrm>
            <a:custGeom>
              <a:avLst/>
              <a:gdLst/>
              <a:ahLst/>
              <a:cxnLst/>
              <a:rect l="l" t="t" r="r" b="b"/>
              <a:pathLst>
                <a:path w="875455" h="982654">
                  <a:moveTo>
                    <a:pt x="0" y="0"/>
                  </a:moveTo>
                  <a:lnTo>
                    <a:pt x="875455" y="0"/>
                  </a:lnTo>
                  <a:lnTo>
                    <a:pt x="875455" y="982654"/>
                  </a:lnTo>
                  <a:lnTo>
                    <a:pt x="0" y="98265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979"/>
            </a:p>
          </p:txBody>
        </p:sp>
        <p:sp>
          <p:nvSpPr>
            <p:cNvPr id="10" name="Freeform 10"/>
            <p:cNvSpPr/>
            <p:nvPr/>
          </p:nvSpPr>
          <p:spPr>
            <a:xfrm>
              <a:off x="0" y="1509411"/>
              <a:ext cx="875455" cy="982654"/>
            </a:xfrm>
            <a:custGeom>
              <a:avLst/>
              <a:gdLst/>
              <a:ahLst/>
              <a:cxnLst/>
              <a:rect l="l" t="t" r="r" b="b"/>
              <a:pathLst>
                <a:path w="875455" h="982654">
                  <a:moveTo>
                    <a:pt x="0" y="0"/>
                  </a:moveTo>
                  <a:lnTo>
                    <a:pt x="875455" y="0"/>
                  </a:lnTo>
                  <a:lnTo>
                    <a:pt x="875455" y="982654"/>
                  </a:lnTo>
                  <a:lnTo>
                    <a:pt x="0" y="98265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sz="1979"/>
            </a:p>
          </p:txBody>
        </p:sp>
        <p:sp>
          <p:nvSpPr>
            <p:cNvPr id="11" name="TextBox 11"/>
            <p:cNvSpPr txBox="1"/>
            <p:nvPr/>
          </p:nvSpPr>
          <p:spPr>
            <a:xfrm>
              <a:off x="88797" y="1642722"/>
              <a:ext cx="697859" cy="653351"/>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b</a:t>
              </a:r>
            </a:p>
          </p:txBody>
        </p:sp>
        <p:sp>
          <p:nvSpPr>
            <p:cNvPr id="12" name="TextBox 12"/>
            <p:cNvSpPr txBox="1"/>
            <p:nvPr/>
          </p:nvSpPr>
          <p:spPr>
            <a:xfrm>
              <a:off x="88797" y="123787"/>
              <a:ext cx="697859" cy="653427"/>
            </a:xfrm>
            <a:prstGeom prst="rect">
              <a:avLst/>
            </a:prstGeom>
          </p:spPr>
          <p:txBody>
            <a:bodyPr lIns="0" tIns="0" rIns="0" bIns="0" rtlCol="0" anchor="t">
              <a:spAutoFit/>
            </a:bodyPr>
            <a:lstStyle/>
            <a:p>
              <a:pPr algn="ctr">
                <a:lnSpc>
                  <a:spcPts val="4617"/>
                </a:lnSpc>
                <a:spcBef>
                  <a:spcPct val="0"/>
                </a:spcBef>
              </a:pPr>
              <a:r>
                <a:rPr lang="en-US" sz="3298" dirty="0">
                  <a:solidFill>
                    <a:srgbClr val="302326"/>
                  </a:solidFill>
                  <a:latin typeface="Montserrat Semi-Bold Italics"/>
                </a:rPr>
                <a:t>a</a:t>
              </a:r>
            </a:p>
          </p:txBody>
        </p:sp>
        <p:sp>
          <p:nvSpPr>
            <p:cNvPr id="13" name="TextBox 13"/>
            <p:cNvSpPr txBox="1"/>
            <p:nvPr/>
          </p:nvSpPr>
          <p:spPr>
            <a:xfrm>
              <a:off x="88797" y="4661542"/>
              <a:ext cx="697859" cy="653351"/>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d</a:t>
              </a:r>
            </a:p>
          </p:txBody>
        </p:sp>
        <p:sp>
          <p:nvSpPr>
            <p:cNvPr id="14" name="TextBox 14"/>
            <p:cNvSpPr txBox="1"/>
            <p:nvPr/>
          </p:nvSpPr>
          <p:spPr>
            <a:xfrm>
              <a:off x="2080046" y="3209178"/>
              <a:ext cx="10038195" cy="702733"/>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Teens and young adults</a:t>
              </a:r>
            </a:p>
          </p:txBody>
        </p:sp>
        <p:sp>
          <p:nvSpPr>
            <p:cNvPr id="15" name="TextBox 15"/>
            <p:cNvSpPr txBox="1"/>
            <p:nvPr/>
          </p:nvSpPr>
          <p:spPr>
            <a:xfrm>
              <a:off x="88797" y="3152131"/>
              <a:ext cx="697859" cy="653351"/>
            </a:xfrm>
            <a:prstGeom prst="rect">
              <a:avLst/>
            </a:prstGeom>
          </p:spPr>
          <p:txBody>
            <a:bodyPr lIns="0" tIns="0" rIns="0" bIns="0" rtlCol="0" anchor="t">
              <a:spAutoFit/>
            </a:bodyPr>
            <a:lstStyle/>
            <a:p>
              <a:pPr algn="ctr">
                <a:lnSpc>
                  <a:spcPts val="4616"/>
                </a:lnSpc>
                <a:spcBef>
                  <a:spcPct val="0"/>
                </a:spcBef>
              </a:pPr>
              <a:r>
                <a:rPr lang="en-US" sz="3297" dirty="0">
                  <a:solidFill>
                    <a:srgbClr val="302326"/>
                  </a:solidFill>
                  <a:latin typeface="Montserrat Bold Italics"/>
                </a:rPr>
                <a:t>c</a:t>
              </a:r>
            </a:p>
          </p:txBody>
        </p:sp>
        <p:sp>
          <p:nvSpPr>
            <p:cNvPr id="16" name="TextBox 16"/>
            <p:cNvSpPr txBox="1"/>
            <p:nvPr/>
          </p:nvSpPr>
          <p:spPr>
            <a:xfrm>
              <a:off x="2080046" y="174232"/>
              <a:ext cx="7236036" cy="702733"/>
            </a:xfrm>
            <a:prstGeom prst="rect">
              <a:avLst/>
            </a:prstGeom>
          </p:spPr>
          <p:txBody>
            <a:bodyPr lIns="0" tIns="0" rIns="0" bIns="0" rtlCol="0" anchor="t">
              <a:spAutoFit/>
            </a:bodyPr>
            <a:lstStyle/>
            <a:p>
              <a:pPr>
                <a:lnSpc>
                  <a:spcPts val="4436"/>
                </a:lnSpc>
                <a:spcBef>
                  <a:spcPct val="0"/>
                </a:spcBef>
              </a:pPr>
              <a:r>
                <a:rPr lang="en-US" sz="4929" dirty="0">
                  <a:solidFill>
                    <a:srgbClr val="302326"/>
                  </a:solidFill>
                  <a:latin typeface="Montserrat Medium"/>
                </a:rPr>
                <a:t>People over 85</a:t>
              </a:r>
            </a:p>
          </p:txBody>
        </p:sp>
        <p:sp>
          <p:nvSpPr>
            <p:cNvPr id="17" name="TextBox 17"/>
            <p:cNvSpPr txBox="1"/>
            <p:nvPr/>
          </p:nvSpPr>
          <p:spPr>
            <a:xfrm>
              <a:off x="2080046" y="1683643"/>
              <a:ext cx="6795317" cy="701645"/>
            </a:xfrm>
            <a:prstGeom prst="rect">
              <a:avLst/>
            </a:prstGeom>
          </p:spPr>
          <p:txBody>
            <a:bodyPr lIns="0" tIns="0" rIns="0" bIns="0" rtlCol="0" anchor="t">
              <a:spAutoFit/>
            </a:bodyPr>
            <a:lstStyle/>
            <a:p>
              <a:pPr>
                <a:lnSpc>
                  <a:spcPts val="4436"/>
                </a:lnSpc>
                <a:spcBef>
                  <a:spcPct val="0"/>
                </a:spcBef>
              </a:pPr>
              <a:r>
                <a:rPr lang="en-US" sz="4900" dirty="0">
                  <a:solidFill>
                    <a:srgbClr val="7AD255"/>
                  </a:solidFill>
                  <a:latin typeface="Montserrat Medium"/>
                </a:rPr>
                <a:t>Children under 5</a:t>
              </a:r>
            </a:p>
          </p:txBody>
        </p:sp>
        <p:sp>
          <p:nvSpPr>
            <p:cNvPr id="18" name="TextBox 18"/>
            <p:cNvSpPr txBox="1"/>
            <p:nvPr/>
          </p:nvSpPr>
          <p:spPr>
            <a:xfrm>
              <a:off x="2080046" y="4718590"/>
              <a:ext cx="9135371" cy="701645"/>
            </a:xfrm>
            <a:prstGeom prst="rect">
              <a:avLst/>
            </a:prstGeom>
          </p:spPr>
          <p:txBody>
            <a:bodyPr wrap="square" lIns="0" tIns="0" rIns="0" bIns="0" rtlCol="0" anchor="t">
              <a:spAutoFit/>
            </a:bodyPr>
            <a:lstStyle/>
            <a:p>
              <a:pPr>
                <a:lnSpc>
                  <a:spcPts val="4436"/>
                </a:lnSpc>
                <a:spcBef>
                  <a:spcPct val="0"/>
                </a:spcBef>
              </a:pPr>
              <a:r>
                <a:rPr lang="en-US" sz="4900" dirty="0">
                  <a:solidFill>
                    <a:srgbClr val="302326"/>
                  </a:solidFill>
                  <a:latin typeface="Montserrat Medium"/>
                </a:rPr>
                <a:t>All are equally at risk</a:t>
              </a:r>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ommunity Health Workers: Meet Betsheba Kabongola, CHW, Zambia">
            <a:hlinkClick r:id="" action="ppaction://media"/>
            <a:extLst>
              <a:ext uri="{FF2B5EF4-FFF2-40B4-BE49-F238E27FC236}">
                <a16:creationId xmlns:a16="http://schemas.microsoft.com/office/drawing/2014/main" id="{F11D86AC-AC7F-3711-6325-298EA7A8D506}"/>
              </a:ext>
            </a:extLst>
          </p:cNvPr>
          <p:cNvPicPr>
            <a:picLocks noRot="1" noChangeAspect="1"/>
          </p:cNvPicPr>
          <p:nvPr>
            <a:videoFile r:link="rId1"/>
          </p:nvPr>
        </p:nvPicPr>
        <p:blipFill>
          <a:blip r:embed="rId4"/>
          <a:stretch>
            <a:fillRect/>
          </a:stretch>
        </p:blipFill>
        <p:spPr>
          <a:xfrm>
            <a:off x="0" y="-24733"/>
            <a:ext cx="20104100" cy="11358816"/>
          </a:xfrm>
          <a:prstGeom prst="rect">
            <a:avLst/>
          </a:prstGeom>
        </p:spPr>
      </p:pic>
    </p:spTree>
    <p:extLst>
      <p:ext uri="{BB962C8B-B14F-4D97-AF65-F5344CB8AC3E}">
        <p14:creationId xmlns:p14="http://schemas.microsoft.com/office/powerpoint/2010/main" val="2130596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2B534-0F13-75A7-F079-AEC7CAD24047}"/>
              </a:ext>
            </a:extLst>
          </p:cNvPr>
          <p:cNvSpPr>
            <a:spLocks noGrp="1"/>
          </p:cNvSpPr>
          <p:nvPr>
            <p:ph type="title"/>
          </p:nvPr>
        </p:nvSpPr>
        <p:spPr>
          <a:xfrm>
            <a:off x="10322653" y="1017234"/>
            <a:ext cx="8382000" cy="2309199"/>
          </a:xfrm>
        </p:spPr>
        <p:txBody>
          <a:bodyPr/>
          <a:lstStyle/>
          <a:p>
            <a:r>
              <a:rPr lang="en-US" sz="6000" dirty="0"/>
              <a:t>To Get Involved, </a:t>
            </a:r>
            <a:r>
              <a:rPr lang="en-US" sz="6000" dirty="0">
                <a:solidFill>
                  <a:srgbClr val="2C2925"/>
                </a:solidFill>
              </a:rPr>
              <a:t>Contact MPI Directly</a:t>
            </a:r>
          </a:p>
        </p:txBody>
      </p:sp>
      <p:pic>
        <p:nvPicPr>
          <p:cNvPr id="6" name="Picture 5">
            <a:extLst>
              <a:ext uri="{FF2B5EF4-FFF2-40B4-BE49-F238E27FC236}">
                <a16:creationId xmlns:a16="http://schemas.microsoft.com/office/drawing/2014/main" id="{9B142E05-78D4-9BA1-1EC6-F31B2498D2A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7922" t="4382" r="10599" b="3652"/>
          <a:stretch/>
        </p:blipFill>
        <p:spPr>
          <a:xfrm rot="5400000">
            <a:off x="-869809" y="844692"/>
            <a:ext cx="11334466" cy="9594851"/>
          </a:xfrm>
          <a:prstGeom prst="rect">
            <a:avLst/>
          </a:prstGeom>
        </p:spPr>
      </p:pic>
      <p:grpSp>
        <p:nvGrpSpPr>
          <p:cNvPr id="24" name="Group 23">
            <a:extLst>
              <a:ext uri="{FF2B5EF4-FFF2-40B4-BE49-F238E27FC236}">
                <a16:creationId xmlns:a16="http://schemas.microsoft.com/office/drawing/2014/main" id="{6A69B68B-3490-DB9C-71C7-3F8AC647A66A}"/>
              </a:ext>
            </a:extLst>
          </p:cNvPr>
          <p:cNvGrpSpPr/>
          <p:nvPr/>
        </p:nvGrpSpPr>
        <p:grpSpPr>
          <a:xfrm>
            <a:off x="10280650" y="4007012"/>
            <a:ext cx="9410239" cy="1190900"/>
            <a:chOff x="10320216" y="5755733"/>
            <a:chExt cx="9410239" cy="1190900"/>
          </a:xfrm>
        </p:grpSpPr>
        <p:pic>
          <p:nvPicPr>
            <p:cNvPr id="8" name="Picture 7" descr="Logo, icon&#10;&#10;Description automatically generated">
              <a:extLst>
                <a:ext uri="{FF2B5EF4-FFF2-40B4-BE49-F238E27FC236}">
                  <a16:creationId xmlns:a16="http://schemas.microsoft.com/office/drawing/2014/main" id="{1EDA799F-E1BA-F371-6603-723BD7932E5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80596" y="6422787"/>
              <a:ext cx="460066" cy="457200"/>
            </a:xfrm>
            <a:prstGeom prst="rect">
              <a:avLst/>
            </a:prstGeom>
          </p:spPr>
        </p:pic>
        <p:pic>
          <p:nvPicPr>
            <p:cNvPr id="10" name="Picture 9" descr="Logo, icon&#10;&#10;Description automatically generated">
              <a:extLst>
                <a:ext uri="{FF2B5EF4-FFF2-40B4-BE49-F238E27FC236}">
                  <a16:creationId xmlns:a16="http://schemas.microsoft.com/office/drawing/2014/main" id="{E351FE83-BEED-2A7A-121D-59A3F8D7CEC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320216" y="6426759"/>
              <a:ext cx="458633" cy="457200"/>
            </a:xfrm>
            <a:prstGeom prst="rect">
              <a:avLst/>
            </a:prstGeom>
          </p:spPr>
        </p:pic>
        <p:pic>
          <p:nvPicPr>
            <p:cNvPr id="12" name="Picture 11" descr="Logo, icon&#10;&#10;Description automatically generated">
              <a:extLst>
                <a:ext uri="{FF2B5EF4-FFF2-40B4-BE49-F238E27FC236}">
                  <a16:creationId xmlns:a16="http://schemas.microsoft.com/office/drawing/2014/main" id="{6D55B6F1-B4ED-EAC8-F486-5277F7C18E9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075083" y="5764409"/>
              <a:ext cx="460066" cy="457200"/>
            </a:xfrm>
            <a:prstGeom prst="rect">
              <a:avLst/>
            </a:prstGeom>
          </p:spPr>
        </p:pic>
        <p:pic>
          <p:nvPicPr>
            <p:cNvPr id="14" name="Picture 13" descr="Logo&#10;&#10;Description automatically generated">
              <a:extLst>
                <a:ext uri="{FF2B5EF4-FFF2-40B4-BE49-F238E27FC236}">
                  <a16:creationId xmlns:a16="http://schemas.microsoft.com/office/drawing/2014/main" id="{19842E33-86CC-6000-9396-BDC4CB59A72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320216" y="5755733"/>
              <a:ext cx="481931" cy="457200"/>
            </a:xfrm>
            <a:prstGeom prst="rect">
              <a:avLst/>
            </a:prstGeom>
          </p:spPr>
        </p:pic>
        <p:cxnSp>
          <p:nvCxnSpPr>
            <p:cNvPr id="16" name="Straight Connector 15">
              <a:extLst>
                <a:ext uri="{FF2B5EF4-FFF2-40B4-BE49-F238E27FC236}">
                  <a16:creationId xmlns:a16="http://schemas.microsoft.com/office/drawing/2014/main" id="{472E090E-F35E-217E-C077-CB4AA8C94F2F}"/>
                </a:ext>
              </a:extLst>
            </p:cNvPr>
            <p:cNvCxnSpPr>
              <a:cxnSpLocks/>
            </p:cNvCxnSpPr>
            <p:nvPr/>
          </p:nvCxnSpPr>
          <p:spPr>
            <a:xfrm>
              <a:off x="11804650" y="5755733"/>
              <a:ext cx="0" cy="1190900"/>
            </a:xfrm>
            <a:prstGeom prst="line">
              <a:avLst/>
            </a:prstGeom>
            <a:ln>
              <a:solidFill>
                <a:srgbClr val="F18C26"/>
              </a:solidFill>
            </a:ln>
          </p:spPr>
          <p:style>
            <a:lnRef idx="1">
              <a:schemeClr val="accent1"/>
            </a:lnRef>
            <a:fillRef idx="0">
              <a:schemeClr val="accent1"/>
            </a:fillRef>
            <a:effectRef idx="0">
              <a:schemeClr val="accent1"/>
            </a:effectRef>
            <a:fontRef idx="minor">
              <a:schemeClr val="tx1"/>
            </a:fontRef>
          </p:style>
        </p:cxnSp>
        <p:sp>
          <p:nvSpPr>
            <p:cNvPr id="18" name="Text Placeholder 2">
              <a:extLst>
                <a:ext uri="{FF2B5EF4-FFF2-40B4-BE49-F238E27FC236}">
                  <a16:creationId xmlns:a16="http://schemas.microsoft.com/office/drawing/2014/main" id="{4156E8DD-B078-301D-5E07-FD922C8249CE}"/>
                </a:ext>
              </a:extLst>
            </p:cNvPr>
            <p:cNvSpPr txBox="1">
              <a:spLocks/>
            </p:cNvSpPr>
            <p:nvPr/>
          </p:nvSpPr>
          <p:spPr>
            <a:xfrm>
              <a:off x="12221503" y="6006735"/>
              <a:ext cx="7508952" cy="688895"/>
            </a:xfrm>
            <a:prstGeom prst="rect">
              <a:avLst/>
            </a:prstGeom>
          </p:spPr>
          <p:txBody>
            <a:bodyPr/>
            <a:lstStyle>
              <a:lvl1pPr marL="0">
                <a:defRPr>
                  <a:latin typeface="Montserrat" panose="00000500000000000000" pitchFamily="50" charset="0"/>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US" sz="2800" kern="0" dirty="0">
                  <a:solidFill>
                    <a:sysClr val="windowText" lastClr="000000"/>
                  </a:solidFill>
                </a:rPr>
                <a:t>@</a:t>
              </a:r>
              <a:r>
                <a:rPr lang="en-US" sz="3600" kern="0" dirty="0">
                  <a:solidFill>
                    <a:sysClr val="windowText" lastClr="000000"/>
                  </a:solidFill>
                </a:rPr>
                <a:t>malariapartnersinternational</a:t>
              </a:r>
            </a:p>
          </p:txBody>
        </p:sp>
      </p:grpSp>
      <p:pic>
        <p:nvPicPr>
          <p:cNvPr id="20" name="Picture 19" descr="Qr code&#10;&#10;Description automatically generated">
            <a:extLst>
              <a:ext uri="{FF2B5EF4-FFF2-40B4-BE49-F238E27FC236}">
                <a16:creationId xmlns:a16="http://schemas.microsoft.com/office/drawing/2014/main" id="{AC12BBB7-1CB7-961B-FA3E-3E7A794671E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280650" y="8136447"/>
            <a:ext cx="1940853" cy="1940853"/>
          </a:xfrm>
          <a:prstGeom prst="rect">
            <a:avLst/>
          </a:prstGeom>
        </p:spPr>
      </p:pic>
      <p:sp>
        <p:nvSpPr>
          <p:cNvPr id="23" name="Text Placeholder 2">
            <a:extLst>
              <a:ext uri="{FF2B5EF4-FFF2-40B4-BE49-F238E27FC236}">
                <a16:creationId xmlns:a16="http://schemas.microsoft.com/office/drawing/2014/main" id="{CEFB020D-A26E-49F9-638F-289AE5058E68}"/>
              </a:ext>
            </a:extLst>
          </p:cNvPr>
          <p:cNvSpPr txBox="1">
            <a:spLocks/>
          </p:cNvSpPr>
          <p:nvPr/>
        </p:nvSpPr>
        <p:spPr>
          <a:xfrm>
            <a:off x="12566650" y="8245476"/>
            <a:ext cx="9122150" cy="1836466"/>
          </a:xfrm>
          <a:prstGeom prst="rect">
            <a:avLst/>
          </a:prstGeom>
        </p:spPr>
        <p:txBody>
          <a:bodyPr/>
          <a:lstStyle>
            <a:lvl1pPr marL="0">
              <a:defRPr>
                <a:latin typeface="Montserrat" panose="00000500000000000000" pitchFamily="50" charset="0"/>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US" sz="3600" b="1" kern="0" dirty="0">
                <a:solidFill>
                  <a:srgbClr val="16478E"/>
                </a:solidFill>
              </a:rPr>
              <a:t>Join the Fight! </a:t>
            </a:r>
          </a:p>
          <a:p>
            <a:r>
              <a:rPr lang="en-US" sz="2800" kern="0" dirty="0">
                <a:solidFill>
                  <a:sysClr val="windowText" lastClr="000000"/>
                </a:solidFill>
              </a:rPr>
              <a:t>www.malariapartnersinternational.org</a:t>
            </a:r>
          </a:p>
        </p:txBody>
      </p:sp>
    </p:spTree>
    <p:extLst>
      <p:ext uri="{BB962C8B-B14F-4D97-AF65-F5344CB8AC3E}">
        <p14:creationId xmlns:p14="http://schemas.microsoft.com/office/powerpoint/2010/main" val="2137500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4c853ec7-fe96-417d-91fa-bc8ee51951c5">
      <Terms xmlns="http://schemas.microsoft.com/office/infopath/2007/PartnerControls"/>
    </lcf76f155ced4ddcb4097134ff3c332f>
    <TaxCatchAll xmlns="143eb6da-8e0d-4b70-a803-0928f3bb40bd" xsi:nil="true"/>
    <GrantReviewer xmlns="4c853ec7-fe96-417d-91fa-bc8ee51951c5" xsi:nil="true"/>
    <_x0031__x002d_2_x002d_3Rating xmlns="4c853ec7-fe96-417d-91fa-bc8ee51951c5" xsi:nil="true"/>
    <Country xmlns="4c853ec7-fe96-417d-91fa-bc8ee51951c5" xsi:nil="true"/>
    <ReportDue xmlns="4c853ec7-fe96-417d-91fa-bc8ee51951c5" xsi:nil="true"/>
    <Status xmlns="4c853ec7-fe96-417d-91fa-bc8ee51951c5" xsi:nil="true"/>
    <DateRecd xmlns="4c853ec7-fe96-417d-91fa-bc8ee51951c5" xsi:nil="true"/>
    <RotaryClub xmlns="4c853ec7-fe96-417d-91fa-bc8ee51951c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CF0798253B1564AA597785DCCCF25B2" ma:contentTypeVersion="28" ma:contentTypeDescription="Create a new document." ma:contentTypeScope="" ma:versionID="e8f10f8f8688654edc8239eb00c3402e">
  <xsd:schema xmlns:xsd="http://www.w3.org/2001/XMLSchema" xmlns:xs="http://www.w3.org/2001/XMLSchema" xmlns:p="http://schemas.microsoft.com/office/2006/metadata/properties" xmlns:ns1="http://schemas.microsoft.com/sharepoint/v3" xmlns:ns2="4c853ec7-fe96-417d-91fa-bc8ee51951c5" xmlns:ns3="143eb6da-8e0d-4b70-a803-0928f3bb40bd" targetNamespace="http://schemas.microsoft.com/office/2006/metadata/properties" ma:root="true" ma:fieldsID="a17704b5ce4e4d7139fc4d7be5157434" ns1:_="" ns2:_="" ns3:_="">
    <xsd:import namespace="http://schemas.microsoft.com/sharepoint/v3"/>
    <xsd:import namespace="4c853ec7-fe96-417d-91fa-bc8ee51951c5"/>
    <xsd:import namespace="143eb6da-8e0d-4b70-a803-0928f3bb40b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Location" minOccurs="0"/>
                <xsd:element ref="ns2:MediaLengthInSeconds" minOccurs="0"/>
                <xsd:element ref="ns1:_ip_UnifiedCompliancePolicyProperties" minOccurs="0"/>
                <xsd:element ref="ns1:_ip_UnifiedCompliancePolicyUIAction" minOccurs="0"/>
                <xsd:element ref="ns2:lcf76f155ced4ddcb4097134ff3c332f" minOccurs="0"/>
                <xsd:element ref="ns3:TaxCatchAll" minOccurs="0"/>
                <xsd:element ref="ns2:Country" minOccurs="0"/>
                <xsd:element ref="ns2:GrantReviewer" minOccurs="0"/>
                <xsd:element ref="ns2:Status" minOccurs="0"/>
                <xsd:element ref="ns2:ReportDue" minOccurs="0"/>
                <xsd:element ref="ns2:_x0031__x002d_2_x002d_3Rating" minOccurs="0"/>
                <xsd:element ref="ns2:DateRecd" minOccurs="0"/>
                <xsd:element ref="ns2:RotaryClub"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1" nillable="true" ma:displayName="Unified Compliance Policy Properties" ma:hidden="true" ma:internalName="_ip_UnifiedCompliancePolicyProperties">
      <xsd:simpleType>
        <xsd:restriction base="dms:Note"/>
      </xsd:simpleType>
    </xsd:element>
    <xsd:element name="_ip_UnifiedCompliancePolicyUIAction" ma:index="2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c853ec7-fe96-417d-91fa-bc8ee51951c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c019fe24-0fff-4b04-bf9c-e4075bd2165f" ma:termSetId="09814cd3-568e-fe90-9814-8d621ff8fb84" ma:anchorId="fba54fb3-c3e1-fe81-a776-ca4b69148c4d" ma:open="true" ma:isKeyword="false">
      <xsd:complexType>
        <xsd:sequence>
          <xsd:element ref="pc:Terms" minOccurs="0" maxOccurs="1"/>
        </xsd:sequence>
      </xsd:complexType>
    </xsd:element>
    <xsd:element name="Country" ma:index="26" nillable="true" ma:displayName="Country" ma:format="Dropdown" ma:internalName="Country">
      <xsd:simpleType>
        <xsd:restriction base="dms:Text">
          <xsd:maxLength value="255"/>
        </xsd:restriction>
      </xsd:simpleType>
    </xsd:element>
    <xsd:element name="GrantReviewer" ma:index="27" nillable="true" ma:displayName="Grant Reviewer" ma:format="Dropdown" ma:internalName="GrantReviewer">
      <xsd:simpleType>
        <xsd:restriction base="dms:Text">
          <xsd:maxLength value="255"/>
        </xsd:restriction>
      </xsd:simpleType>
    </xsd:element>
    <xsd:element name="Status" ma:index="28" nillable="true" ma:displayName="Status" ma:format="Dropdown" ma:internalName="Status">
      <xsd:simpleType>
        <xsd:restriction base="dms:Text">
          <xsd:maxLength value="255"/>
        </xsd:restriction>
      </xsd:simpleType>
    </xsd:element>
    <xsd:element name="ReportDue" ma:index="29" nillable="true" ma:displayName="Report Due" ma:format="Dropdown" ma:internalName="ReportDue">
      <xsd:simpleType>
        <xsd:restriction base="dms:Text">
          <xsd:maxLength value="255"/>
        </xsd:restriction>
      </xsd:simpleType>
    </xsd:element>
    <xsd:element name="_x0031__x002d_2_x002d_3Rating" ma:index="30" nillable="true" ma:displayName="1-2-3 Rating" ma:format="Dropdown" ma:internalName="_x0031__x002d_2_x002d_3Rating" ma:percentage="FALSE">
      <xsd:simpleType>
        <xsd:restriction base="dms:Number"/>
      </xsd:simpleType>
    </xsd:element>
    <xsd:element name="DateRecd" ma:index="31" nillable="true" ma:displayName="Date Rec'd " ma:format="Dropdown" ma:internalName="DateRecd">
      <xsd:simpleType>
        <xsd:restriction base="dms:Text">
          <xsd:maxLength value="255"/>
        </xsd:restriction>
      </xsd:simpleType>
    </xsd:element>
    <xsd:element name="RotaryClub" ma:index="32" nillable="true" ma:displayName="Rotary Club" ma:format="Dropdown" ma:internalName="RotaryClub">
      <xsd:simpleType>
        <xsd:restriction base="dms:Text">
          <xsd:maxLength value="255"/>
        </xsd:restriction>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element name="MediaServiceBillingMetadata" ma:index="3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43eb6da-8e0d-4b70-a803-0928f3bb40b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7c3054a3-5a7e-44a2-965a-04bbff56f1c9}" ma:internalName="TaxCatchAll" ma:showField="CatchAllData" ma:web="143eb6da-8e0d-4b70-a803-0928f3bb40b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453A4F-4E6C-4FB5-A70D-64CCFF455395}">
  <ds:schemaRefs>
    <ds:schemaRef ds:uri="http://schemas.microsoft.com/sharepoint/v3/contenttype/forms"/>
  </ds:schemaRefs>
</ds:datastoreItem>
</file>

<file path=customXml/itemProps2.xml><?xml version="1.0" encoding="utf-8"?>
<ds:datastoreItem xmlns:ds="http://schemas.openxmlformats.org/officeDocument/2006/customXml" ds:itemID="{9340DF63-F281-483D-B443-B57B26A2FFAC}">
  <ds:schemaRefs>
    <ds:schemaRef ds:uri="http://purl.org/dc/terms/"/>
    <ds:schemaRef ds:uri="http://schemas.microsoft.com/office/2006/metadata/properties"/>
    <ds:schemaRef ds:uri="http://purl.org/dc/dcmitype/"/>
    <ds:schemaRef ds:uri="http://schemas.microsoft.com/office/infopath/2007/PartnerControls"/>
    <ds:schemaRef ds:uri="http://schemas.microsoft.com/office/2006/documentManagement/types"/>
    <ds:schemaRef ds:uri="143eb6da-8e0d-4b70-a803-0928f3bb40bd"/>
    <ds:schemaRef ds:uri="http://schemas.openxmlformats.org/package/2006/metadata/core-properties"/>
    <ds:schemaRef ds:uri="http://www.w3.org/XML/1998/namespace"/>
    <ds:schemaRef ds:uri="http://purl.org/dc/elements/1.1/"/>
    <ds:schemaRef ds:uri="4c853ec7-fe96-417d-91fa-bc8ee51951c5"/>
    <ds:schemaRef ds:uri="http://schemas.microsoft.com/sharepoint/v3"/>
  </ds:schemaRefs>
</ds:datastoreItem>
</file>

<file path=customXml/itemProps3.xml><?xml version="1.0" encoding="utf-8"?>
<ds:datastoreItem xmlns:ds="http://schemas.openxmlformats.org/officeDocument/2006/customXml" ds:itemID="{E94FE037-481C-4C11-8B5A-F65A0CF897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c853ec7-fe96-417d-91fa-bc8ee51951c5"/>
    <ds:schemaRef ds:uri="143eb6da-8e0d-4b70-a803-0928f3bb40b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23649</TotalTime>
  <Words>1516</Words>
  <Application>Microsoft Office PowerPoint</Application>
  <PresentationFormat>Custom</PresentationFormat>
  <Paragraphs>246</Paragraphs>
  <Slides>27</Slides>
  <Notes>18</Notes>
  <HiddenSlides>0</HiddenSlides>
  <MMClips>1</MMClip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Office Theme</vt:lpstr>
      <vt:lpstr>1_Office Theme</vt:lpstr>
      <vt:lpstr>PowerPoint Presentation</vt:lpstr>
      <vt:lpstr>Our Vision &amp; Mission</vt:lpstr>
      <vt:lpstr>Our Affiliates</vt:lpstr>
      <vt:lpstr>Our Strategy</vt:lpstr>
      <vt:lpstr>Our Social Media</vt:lpstr>
      <vt:lpstr>The Challenge</vt:lpstr>
      <vt:lpstr>Participating in the Challenge</vt:lpstr>
      <vt:lpstr>PowerPoint Presentation</vt:lpstr>
      <vt:lpstr>Supporting Community Impact Grants</vt:lpstr>
      <vt:lpstr>Preventable and Treatable… But Deadly</vt:lpstr>
      <vt:lpstr>Malaria Risk  in the  United States  in the  1850’s</vt:lpstr>
      <vt:lpstr>Malaria Transmission Cycle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 Get Involved, Contact MPI Directly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Stephanie Kraus</dc:creator>
  <cp:lastModifiedBy>Elizabeth Barnhart</cp:lastModifiedBy>
  <cp:revision>254</cp:revision>
  <dcterms:created xsi:type="dcterms:W3CDTF">2021-09-01T17:35:56Z</dcterms:created>
  <dcterms:modified xsi:type="dcterms:W3CDTF">2025-07-17T16:50:20Z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2021-09-01T00:00:00Z</vt:filetime>
  </property>
  <property fmtid="{D5CDD505-2E9C-101B-9397-08002B2CF9AE}" pid="3" name="Creator">
    <vt:lpwstr>Adobe InDesign 16.4 (Windows)</vt:lpwstr>
  </property>
  <property fmtid="{D5CDD505-2E9C-101B-9397-08002B2CF9AE}" pid="4" name="LastSaved">
    <vt:filetime>2021-09-01T00:00:00Z</vt:filetime>
  </property>
  <property fmtid="{D5CDD505-2E9C-101B-9397-08002B2CF9AE}" pid="5" name="ContentTypeId">
    <vt:lpwstr>0x0101002CF0798253B1564AA597785DCCCF25B2</vt:lpwstr>
  </property>
  <property fmtid="{D5CDD505-2E9C-101B-9397-08002B2CF9AE}" pid="6" name="MediaServiceImageTags">
    <vt:lpwstr/>
  </property>
</Properties>
</file>